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3"/>
  </p:notesMasterIdLst>
  <p:sldIdLst>
    <p:sldId id="257" r:id="rId2"/>
    <p:sldId id="365" r:id="rId3"/>
    <p:sldId id="396" r:id="rId4"/>
    <p:sldId id="362" r:id="rId5"/>
    <p:sldId id="264" r:id="rId6"/>
    <p:sldId id="374" r:id="rId7"/>
    <p:sldId id="375" r:id="rId8"/>
    <p:sldId id="265" r:id="rId9"/>
    <p:sldId id="376" r:id="rId10"/>
    <p:sldId id="266" r:id="rId11"/>
    <p:sldId id="267" r:id="rId12"/>
    <p:sldId id="268" r:id="rId13"/>
    <p:sldId id="269" r:id="rId14"/>
    <p:sldId id="270" r:id="rId15"/>
    <p:sldId id="271" r:id="rId16"/>
    <p:sldId id="377" r:id="rId17"/>
    <p:sldId id="378" r:id="rId18"/>
    <p:sldId id="394" r:id="rId19"/>
    <p:sldId id="395" r:id="rId20"/>
    <p:sldId id="272" r:id="rId21"/>
    <p:sldId id="273" r:id="rId22"/>
    <p:sldId id="379" r:id="rId23"/>
    <p:sldId id="274" r:id="rId24"/>
    <p:sldId id="380" r:id="rId25"/>
    <p:sldId id="275" r:id="rId26"/>
    <p:sldId id="381" r:id="rId27"/>
    <p:sldId id="276" r:id="rId28"/>
    <p:sldId id="277" r:id="rId29"/>
    <p:sldId id="278" r:id="rId30"/>
    <p:sldId id="391" r:id="rId31"/>
    <p:sldId id="392" r:id="rId32"/>
    <p:sldId id="279" r:id="rId33"/>
    <p:sldId id="280" r:id="rId34"/>
    <p:sldId id="281" r:id="rId35"/>
    <p:sldId id="390" r:id="rId36"/>
    <p:sldId id="393" r:id="rId37"/>
    <p:sldId id="282" r:id="rId38"/>
    <p:sldId id="283" r:id="rId39"/>
    <p:sldId id="382" r:id="rId40"/>
    <p:sldId id="383" r:id="rId41"/>
    <p:sldId id="384" r:id="rId42"/>
    <p:sldId id="385" r:id="rId43"/>
    <p:sldId id="386" r:id="rId44"/>
    <p:sldId id="387" r:id="rId45"/>
    <p:sldId id="322"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Kyle" initials="SK" lastIdx="14" clrIdx="0">
    <p:extLst>
      <p:ext uri="{19B8F6BF-5375-455C-9EA6-DF929625EA0E}">
        <p15:presenceInfo xmlns:p15="http://schemas.microsoft.com/office/powerpoint/2012/main" userId="S-1-5-21-2106544897-1029247821-2141916652-1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116" d="100"/>
          <a:sy n="116" d="100"/>
        </p:scale>
        <p:origin x="10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LYNCHBURG\D\TDE-Group\Technical%20Docs\Lofting%20Chart%20with%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94255216099274E-2"/>
          <c:y val="2.470217316649085E-2"/>
          <c:w val="0.72611405003038987"/>
          <c:h val="0.86528850981391092"/>
        </c:manualLayout>
      </c:layout>
      <c:scatterChart>
        <c:scatterStyle val="lineMarker"/>
        <c:varyColors val="0"/>
        <c:ser>
          <c:idx val="0"/>
          <c:order val="0"/>
          <c:tx>
            <c:strRef>
              <c:f>'Lofted thickness chart'!$B$4</c:f>
              <c:strCache>
                <c:ptCount val="1"/>
                <c:pt idx="0">
                  <c:v>XLT H</c:v>
                </c:pt>
              </c:strCache>
            </c:strRef>
          </c:tx>
          <c:spPr>
            <a:ln w="28575">
              <a:noFill/>
            </a:ln>
          </c:spPr>
          <c:marker>
            <c:symbol val="none"/>
          </c:marker>
          <c:trendline>
            <c:spPr>
              <a:ln w="38100">
                <a:solidFill>
                  <a:schemeClr val="accent1"/>
                </a:solidFill>
              </a:ln>
            </c:spPr>
            <c:trendlineType val="linear"/>
            <c:dispRSqr val="0"/>
            <c:dispEq val="0"/>
          </c:trendline>
          <c:xVal>
            <c:numRef>
              <c:f>'Lofted thickness chart'!$C$3:$Q$3</c:f>
              <c:numCache>
                <c:formatCode>General</c:formatCode>
                <c:ptCount val="15"/>
                <c:pt idx="0">
                  <c:v>500</c:v>
                </c:pt>
                <c:pt idx="1">
                  <c:v>550</c:v>
                </c:pt>
                <c:pt idx="2">
                  <c:v>600</c:v>
                </c:pt>
                <c:pt idx="3">
                  <c:v>650</c:v>
                </c:pt>
                <c:pt idx="4">
                  <c:v>700</c:v>
                </c:pt>
                <c:pt idx="5">
                  <c:v>750</c:v>
                </c:pt>
                <c:pt idx="6">
                  <c:v>800</c:v>
                </c:pt>
                <c:pt idx="7">
                  <c:v>850</c:v>
                </c:pt>
                <c:pt idx="8">
                  <c:v>900</c:v>
                </c:pt>
                <c:pt idx="9">
                  <c:v>1000</c:v>
                </c:pt>
                <c:pt idx="10">
                  <c:v>1100</c:v>
                </c:pt>
                <c:pt idx="11">
                  <c:v>1200</c:v>
                </c:pt>
                <c:pt idx="12">
                  <c:v>1300</c:v>
                </c:pt>
                <c:pt idx="13">
                  <c:v>1400</c:v>
                </c:pt>
                <c:pt idx="14">
                  <c:v>1500</c:v>
                </c:pt>
              </c:numCache>
            </c:numRef>
          </c:xVal>
          <c:yVal>
            <c:numRef>
              <c:f>'Lofted thickness chart'!$C$4:$Q$4</c:f>
              <c:numCache>
                <c:formatCode>General</c:formatCode>
                <c:ptCount val="15"/>
                <c:pt idx="2">
                  <c:v>5.5</c:v>
                </c:pt>
                <c:pt idx="3">
                  <c:v>6</c:v>
                </c:pt>
                <c:pt idx="4">
                  <c:v>6.5</c:v>
                </c:pt>
                <c:pt idx="5">
                  <c:v>7.5</c:v>
                </c:pt>
                <c:pt idx="6">
                  <c:v>8</c:v>
                </c:pt>
                <c:pt idx="7">
                  <c:v>8.5</c:v>
                </c:pt>
                <c:pt idx="8">
                  <c:v>9</c:v>
                </c:pt>
                <c:pt idx="9">
                  <c:v>10</c:v>
                </c:pt>
                <c:pt idx="10">
                  <c:v>11</c:v>
                </c:pt>
                <c:pt idx="11">
                  <c:v>12</c:v>
                </c:pt>
                <c:pt idx="12">
                  <c:v>13.5</c:v>
                </c:pt>
                <c:pt idx="13">
                  <c:v>14.5</c:v>
                </c:pt>
                <c:pt idx="14">
                  <c:v>15.5</c:v>
                </c:pt>
              </c:numCache>
            </c:numRef>
          </c:yVal>
          <c:smooth val="0"/>
        </c:ser>
        <c:ser>
          <c:idx val="1"/>
          <c:order val="1"/>
          <c:tx>
            <c:strRef>
              <c:f>'Lofted thickness chart'!$B$5</c:f>
              <c:strCache>
                <c:ptCount val="1"/>
                <c:pt idx="0">
                  <c:v>XLT A</c:v>
                </c:pt>
              </c:strCache>
            </c:strRef>
          </c:tx>
          <c:spPr>
            <a:ln w="28575">
              <a:noFill/>
            </a:ln>
          </c:spPr>
          <c:marker>
            <c:symbol val="none"/>
          </c:marker>
          <c:xVal>
            <c:numRef>
              <c:f>'Lofted thickness chart'!$C$3:$Q$3</c:f>
              <c:numCache>
                <c:formatCode>General</c:formatCode>
                <c:ptCount val="15"/>
                <c:pt idx="0">
                  <c:v>500</c:v>
                </c:pt>
                <c:pt idx="1">
                  <c:v>550</c:v>
                </c:pt>
                <c:pt idx="2">
                  <c:v>600</c:v>
                </c:pt>
                <c:pt idx="3">
                  <c:v>650</c:v>
                </c:pt>
                <c:pt idx="4">
                  <c:v>700</c:v>
                </c:pt>
                <c:pt idx="5">
                  <c:v>750</c:v>
                </c:pt>
                <c:pt idx="6">
                  <c:v>800</c:v>
                </c:pt>
                <c:pt idx="7">
                  <c:v>850</c:v>
                </c:pt>
                <c:pt idx="8">
                  <c:v>900</c:v>
                </c:pt>
                <c:pt idx="9">
                  <c:v>1000</c:v>
                </c:pt>
                <c:pt idx="10">
                  <c:v>1100</c:v>
                </c:pt>
                <c:pt idx="11">
                  <c:v>1200</c:v>
                </c:pt>
                <c:pt idx="12">
                  <c:v>1300</c:v>
                </c:pt>
                <c:pt idx="13">
                  <c:v>1400</c:v>
                </c:pt>
                <c:pt idx="14">
                  <c:v>1500</c:v>
                </c:pt>
              </c:numCache>
            </c:numRef>
          </c:xVal>
          <c:yVal>
            <c:numRef>
              <c:f>'Lofted thickness chart'!$C$5:$Q$5</c:f>
              <c:numCache>
                <c:formatCode>General</c:formatCode>
                <c:ptCount val="15"/>
                <c:pt idx="2">
                  <c:v>9</c:v>
                </c:pt>
                <c:pt idx="4">
                  <c:v>9.5</c:v>
                </c:pt>
                <c:pt idx="6">
                  <c:v>10</c:v>
                </c:pt>
                <c:pt idx="8">
                  <c:v>10.5</c:v>
                </c:pt>
                <c:pt idx="9">
                  <c:v>11</c:v>
                </c:pt>
                <c:pt idx="10">
                  <c:v>12</c:v>
                </c:pt>
                <c:pt idx="11">
                  <c:v>12.5</c:v>
                </c:pt>
              </c:numCache>
            </c:numRef>
          </c:yVal>
          <c:smooth val="0"/>
        </c:ser>
        <c:ser>
          <c:idx val="2"/>
          <c:order val="2"/>
          <c:tx>
            <c:strRef>
              <c:f>'Lofted thickness chart'!$B$6</c:f>
              <c:strCache>
                <c:ptCount val="1"/>
                <c:pt idx="0">
                  <c:v>XLT B</c:v>
                </c:pt>
              </c:strCache>
            </c:strRef>
          </c:tx>
          <c:spPr>
            <a:ln w="28575">
              <a:noFill/>
            </a:ln>
          </c:spPr>
          <c:marker>
            <c:symbol val="none"/>
          </c:marker>
          <c:trendline>
            <c:spPr>
              <a:ln w="38100">
                <a:solidFill>
                  <a:schemeClr val="accent3"/>
                </a:solidFill>
              </a:ln>
            </c:spPr>
            <c:trendlineType val="linear"/>
            <c:dispRSqr val="0"/>
            <c:dispEq val="0"/>
          </c:trendline>
          <c:xVal>
            <c:numRef>
              <c:f>'Lofted thickness chart'!$C$3:$Q$3</c:f>
              <c:numCache>
                <c:formatCode>General</c:formatCode>
                <c:ptCount val="15"/>
                <c:pt idx="0">
                  <c:v>500</c:v>
                </c:pt>
                <c:pt idx="1">
                  <c:v>550</c:v>
                </c:pt>
                <c:pt idx="2">
                  <c:v>600</c:v>
                </c:pt>
                <c:pt idx="3">
                  <c:v>650</c:v>
                </c:pt>
                <c:pt idx="4">
                  <c:v>700</c:v>
                </c:pt>
                <c:pt idx="5">
                  <c:v>750</c:v>
                </c:pt>
                <c:pt idx="6">
                  <c:v>800</c:v>
                </c:pt>
                <c:pt idx="7">
                  <c:v>850</c:v>
                </c:pt>
                <c:pt idx="8">
                  <c:v>900</c:v>
                </c:pt>
                <c:pt idx="9">
                  <c:v>1000</c:v>
                </c:pt>
                <c:pt idx="10">
                  <c:v>1100</c:v>
                </c:pt>
                <c:pt idx="11">
                  <c:v>1200</c:v>
                </c:pt>
                <c:pt idx="12">
                  <c:v>1300</c:v>
                </c:pt>
                <c:pt idx="13">
                  <c:v>1400</c:v>
                </c:pt>
                <c:pt idx="14">
                  <c:v>1500</c:v>
                </c:pt>
              </c:numCache>
            </c:numRef>
          </c:xVal>
          <c:yVal>
            <c:numRef>
              <c:f>'Lofted thickness chart'!$C$6:$Q$6</c:f>
              <c:numCache>
                <c:formatCode>General</c:formatCode>
                <c:ptCount val="15"/>
                <c:pt idx="0">
                  <c:v>9</c:v>
                </c:pt>
                <c:pt idx="2">
                  <c:v>10</c:v>
                </c:pt>
                <c:pt idx="3">
                  <c:v>11</c:v>
                </c:pt>
                <c:pt idx="4">
                  <c:v>11</c:v>
                </c:pt>
                <c:pt idx="5">
                  <c:v>11.5</c:v>
                </c:pt>
                <c:pt idx="6">
                  <c:v>12</c:v>
                </c:pt>
                <c:pt idx="7">
                  <c:v>12</c:v>
                </c:pt>
                <c:pt idx="8">
                  <c:v>12.5</c:v>
                </c:pt>
                <c:pt idx="9">
                  <c:v>13</c:v>
                </c:pt>
                <c:pt idx="10">
                  <c:v>14</c:v>
                </c:pt>
                <c:pt idx="11">
                  <c:v>14.5</c:v>
                </c:pt>
                <c:pt idx="12">
                  <c:v>15.5</c:v>
                </c:pt>
                <c:pt idx="13">
                  <c:v>16</c:v>
                </c:pt>
                <c:pt idx="14">
                  <c:v>17</c:v>
                </c:pt>
              </c:numCache>
            </c:numRef>
          </c:yVal>
          <c:smooth val="0"/>
        </c:ser>
        <c:ser>
          <c:idx val="3"/>
          <c:order val="3"/>
          <c:tx>
            <c:v>XL2</c:v>
          </c:tx>
          <c:spPr>
            <a:ln w="28575">
              <a:noFill/>
            </a:ln>
          </c:spPr>
          <c:marker>
            <c:symbol val="none"/>
          </c:marker>
          <c:trendline>
            <c:spPr>
              <a:ln w="38100">
                <a:solidFill>
                  <a:schemeClr val="accent4"/>
                </a:solidFill>
              </a:ln>
            </c:spPr>
            <c:trendlineType val="linear"/>
            <c:dispRSqr val="0"/>
            <c:dispEq val="0"/>
          </c:trendline>
          <c:xVal>
            <c:numRef>
              <c:f>'Lofted thickness chart'!$C$3:$Q$3</c:f>
              <c:numCache>
                <c:formatCode>General</c:formatCode>
                <c:ptCount val="15"/>
                <c:pt idx="0">
                  <c:v>500</c:v>
                </c:pt>
                <c:pt idx="1">
                  <c:v>550</c:v>
                </c:pt>
                <c:pt idx="2">
                  <c:v>600</c:v>
                </c:pt>
                <c:pt idx="3">
                  <c:v>650</c:v>
                </c:pt>
                <c:pt idx="4">
                  <c:v>700</c:v>
                </c:pt>
                <c:pt idx="5">
                  <c:v>750</c:v>
                </c:pt>
                <c:pt idx="6">
                  <c:v>800</c:v>
                </c:pt>
                <c:pt idx="7">
                  <c:v>850</c:v>
                </c:pt>
                <c:pt idx="8">
                  <c:v>900</c:v>
                </c:pt>
                <c:pt idx="9">
                  <c:v>1000</c:v>
                </c:pt>
                <c:pt idx="10">
                  <c:v>1100</c:v>
                </c:pt>
                <c:pt idx="11">
                  <c:v>1200</c:v>
                </c:pt>
                <c:pt idx="12">
                  <c:v>1300</c:v>
                </c:pt>
                <c:pt idx="13">
                  <c:v>1400</c:v>
                </c:pt>
                <c:pt idx="14">
                  <c:v>1500</c:v>
                </c:pt>
              </c:numCache>
            </c:numRef>
          </c:xVal>
          <c:yVal>
            <c:numRef>
              <c:f>'Lofted thickness chart'!$C$7:$Q$7</c:f>
              <c:numCache>
                <c:formatCode>General</c:formatCode>
                <c:ptCount val="15"/>
                <c:pt idx="0">
                  <c:v>7</c:v>
                </c:pt>
                <c:pt idx="2">
                  <c:v>8</c:v>
                </c:pt>
                <c:pt idx="4">
                  <c:v>9</c:v>
                </c:pt>
                <c:pt idx="6">
                  <c:v>10</c:v>
                </c:pt>
                <c:pt idx="8">
                  <c:v>11</c:v>
                </c:pt>
                <c:pt idx="9">
                  <c:v>12</c:v>
                </c:pt>
                <c:pt idx="10">
                  <c:v>13</c:v>
                </c:pt>
                <c:pt idx="11">
                  <c:v>14</c:v>
                </c:pt>
                <c:pt idx="12">
                  <c:v>15</c:v>
                </c:pt>
                <c:pt idx="13">
                  <c:v>16</c:v>
                </c:pt>
                <c:pt idx="14">
                  <c:v>17</c:v>
                </c:pt>
              </c:numCache>
            </c:numRef>
          </c:yVal>
          <c:smooth val="0"/>
        </c:ser>
        <c:ser>
          <c:idx val="4"/>
          <c:order val="4"/>
          <c:tx>
            <c:strRef>
              <c:f>'Lofted thickness chart'!$B$8</c:f>
              <c:strCache>
                <c:ptCount val="1"/>
                <c:pt idx="0">
                  <c:v>XL4</c:v>
                </c:pt>
              </c:strCache>
            </c:strRef>
          </c:tx>
          <c:spPr>
            <a:ln w="28575">
              <a:noFill/>
            </a:ln>
          </c:spPr>
          <c:marker>
            <c:symbol val="none"/>
          </c:marker>
          <c:trendline>
            <c:spPr>
              <a:ln w="38100">
                <a:solidFill>
                  <a:schemeClr val="accent5"/>
                </a:solidFill>
              </a:ln>
            </c:spPr>
            <c:trendlineType val="linear"/>
            <c:dispRSqr val="0"/>
            <c:dispEq val="0"/>
          </c:trendline>
          <c:xVal>
            <c:numRef>
              <c:f>'Lofted thickness chart'!$C$3:$Q$3</c:f>
              <c:numCache>
                <c:formatCode>General</c:formatCode>
                <c:ptCount val="15"/>
                <c:pt idx="0">
                  <c:v>500</c:v>
                </c:pt>
                <c:pt idx="1">
                  <c:v>550</c:v>
                </c:pt>
                <c:pt idx="2">
                  <c:v>600</c:v>
                </c:pt>
                <c:pt idx="3">
                  <c:v>650</c:v>
                </c:pt>
                <c:pt idx="4">
                  <c:v>700</c:v>
                </c:pt>
                <c:pt idx="5">
                  <c:v>750</c:v>
                </c:pt>
                <c:pt idx="6">
                  <c:v>800</c:v>
                </c:pt>
                <c:pt idx="7">
                  <c:v>850</c:v>
                </c:pt>
                <c:pt idx="8">
                  <c:v>900</c:v>
                </c:pt>
                <c:pt idx="9">
                  <c:v>1000</c:v>
                </c:pt>
                <c:pt idx="10">
                  <c:v>1100</c:v>
                </c:pt>
                <c:pt idx="11">
                  <c:v>1200</c:v>
                </c:pt>
                <c:pt idx="12">
                  <c:v>1300</c:v>
                </c:pt>
                <c:pt idx="13">
                  <c:v>1400</c:v>
                </c:pt>
                <c:pt idx="14">
                  <c:v>1500</c:v>
                </c:pt>
              </c:numCache>
            </c:numRef>
          </c:xVal>
          <c:yVal>
            <c:numRef>
              <c:f>'Lofted thickness chart'!$C$8:$Q$8</c:f>
              <c:numCache>
                <c:formatCode>General</c:formatCode>
                <c:ptCount val="15"/>
                <c:pt idx="0">
                  <c:v>14</c:v>
                </c:pt>
                <c:pt idx="1">
                  <c:v>14</c:v>
                </c:pt>
                <c:pt idx="2">
                  <c:v>15.5</c:v>
                </c:pt>
                <c:pt idx="3">
                  <c:v>16</c:v>
                </c:pt>
                <c:pt idx="4">
                  <c:v>17</c:v>
                </c:pt>
                <c:pt idx="5">
                  <c:v>18</c:v>
                </c:pt>
                <c:pt idx="6">
                  <c:v>19</c:v>
                </c:pt>
                <c:pt idx="7">
                  <c:v>20</c:v>
                </c:pt>
                <c:pt idx="8">
                  <c:v>20.5</c:v>
                </c:pt>
                <c:pt idx="9">
                  <c:v>22</c:v>
                </c:pt>
              </c:numCache>
            </c:numRef>
          </c:yVal>
          <c:smooth val="0"/>
        </c:ser>
        <c:ser>
          <c:idx val="5"/>
          <c:order val="5"/>
          <c:tx>
            <c:strRef>
              <c:f>'Lofted thickness chart'!$B$9</c:f>
              <c:strCache>
                <c:ptCount val="1"/>
                <c:pt idx="0">
                  <c:v>SL</c:v>
                </c:pt>
              </c:strCache>
            </c:strRef>
          </c:tx>
          <c:spPr>
            <a:ln w="28575">
              <a:noFill/>
            </a:ln>
          </c:spPr>
          <c:marker>
            <c:symbol val="none"/>
          </c:marker>
          <c:trendline>
            <c:spPr>
              <a:ln w="38100">
                <a:solidFill>
                  <a:srgbClr val="F79646"/>
                </a:solidFill>
              </a:ln>
            </c:spPr>
            <c:trendlineType val="linear"/>
            <c:dispRSqr val="0"/>
            <c:dispEq val="0"/>
          </c:trendline>
          <c:xVal>
            <c:numRef>
              <c:f>'Lofted thickness chart'!$C$3:$Q$3</c:f>
              <c:numCache>
                <c:formatCode>General</c:formatCode>
                <c:ptCount val="15"/>
                <c:pt idx="0">
                  <c:v>500</c:v>
                </c:pt>
                <c:pt idx="1">
                  <c:v>550</c:v>
                </c:pt>
                <c:pt idx="2">
                  <c:v>600</c:v>
                </c:pt>
                <c:pt idx="3">
                  <c:v>650</c:v>
                </c:pt>
                <c:pt idx="4">
                  <c:v>700</c:v>
                </c:pt>
                <c:pt idx="5">
                  <c:v>750</c:v>
                </c:pt>
                <c:pt idx="6">
                  <c:v>800</c:v>
                </c:pt>
                <c:pt idx="7">
                  <c:v>850</c:v>
                </c:pt>
                <c:pt idx="8">
                  <c:v>900</c:v>
                </c:pt>
                <c:pt idx="9">
                  <c:v>1000</c:v>
                </c:pt>
                <c:pt idx="10">
                  <c:v>1100</c:v>
                </c:pt>
                <c:pt idx="11">
                  <c:v>1200</c:v>
                </c:pt>
                <c:pt idx="12">
                  <c:v>1300</c:v>
                </c:pt>
                <c:pt idx="13">
                  <c:v>1400</c:v>
                </c:pt>
                <c:pt idx="14">
                  <c:v>1500</c:v>
                </c:pt>
              </c:numCache>
            </c:numRef>
          </c:xVal>
          <c:yVal>
            <c:numRef>
              <c:f>'Lofted thickness chart'!$C$9:$Q$9</c:f>
              <c:numCache>
                <c:formatCode>General</c:formatCode>
                <c:ptCount val="15"/>
                <c:pt idx="2">
                  <c:v>4.25</c:v>
                </c:pt>
                <c:pt idx="4">
                  <c:v>4.75</c:v>
                </c:pt>
                <c:pt idx="6">
                  <c:v>5</c:v>
                </c:pt>
                <c:pt idx="8">
                  <c:v>5.5</c:v>
                </c:pt>
                <c:pt idx="9">
                  <c:v>6.25</c:v>
                </c:pt>
                <c:pt idx="11">
                  <c:v>7.5</c:v>
                </c:pt>
                <c:pt idx="13">
                  <c:v>8.75</c:v>
                </c:pt>
              </c:numCache>
            </c:numRef>
          </c:yVal>
          <c:smooth val="0"/>
        </c:ser>
        <c:dLbls>
          <c:showLegendKey val="0"/>
          <c:showVal val="0"/>
          <c:showCatName val="0"/>
          <c:showSerName val="0"/>
          <c:showPercent val="0"/>
          <c:showBubbleSize val="0"/>
        </c:dLbls>
        <c:axId val="421480128"/>
        <c:axId val="421208336"/>
      </c:scatterChart>
      <c:valAx>
        <c:axId val="421480128"/>
        <c:scaling>
          <c:orientation val="minMax"/>
          <c:max val="1600"/>
          <c:min val="400"/>
        </c:scaling>
        <c:delete val="0"/>
        <c:axPos val="b"/>
        <c:majorGridlines/>
        <c:title>
          <c:tx>
            <c:rich>
              <a:bodyPr/>
              <a:lstStyle/>
              <a:p>
                <a:pPr>
                  <a:defRPr/>
                </a:pPr>
                <a:r>
                  <a:rPr lang="en-US"/>
                  <a:t>GSM</a:t>
                </a:r>
              </a:p>
            </c:rich>
          </c:tx>
          <c:overlay val="0"/>
        </c:title>
        <c:numFmt formatCode="General" sourceLinked="0"/>
        <c:majorTickMark val="out"/>
        <c:minorTickMark val="none"/>
        <c:tickLblPos val="nextTo"/>
        <c:crossAx val="421208336"/>
        <c:crosses val="autoZero"/>
        <c:crossBetween val="midCat"/>
        <c:majorUnit val="100"/>
      </c:valAx>
      <c:valAx>
        <c:axId val="421208336"/>
        <c:scaling>
          <c:orientation val="minMax"/>
          <c:max val="35"/>
          <c:min val="0"/>
        </c:scaling>
        <c:delete val="0"/>
        <c:axPos val="l"/>
        <c:majorGridlines/>
        <c:title>
          <c:tx>
            <c:rich>
              <a:bodyPr rot="-5400000" vert="horz"/>
              <a:lstStyle/>
              <a:p>
                <a:pPr>
                  <a:defRPr/>
                </a:pPr>
                <a:r>
                  <a:rPr lang="en-US"/>
                  <a:t>LOFT (mm)</a:t>
                </a:r>
              </a:p>
            </c:rich>
          </c:tx>
          <c:overlay val="0"/>
        </c:title>
        <c:numFmt formatCode="General" sourceLinked="1"/>
        <c:majorTickMark val="out"/>
        <c:minorTickMark val="none"/>
        <c:tickLblPos val="nextTo"/>
        <c:crossAx val="421480128"/>
        <c:crosses val="autoZero"/>
        <c:crossBetween val="midCat"/>
        <c:majorUnit val="5"/>
      </c:valAx>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0.82065074899243839"/>
          <c:y val="0.41553991225245474"/>
          <c:w val="0.14156049750537938"/>
          <c:h val="0.2492761876781490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21062-52DD-4060-A431-3B627025FE04}" type="datetimeFigureOut">
              <a:rPr lang="en-US" smtClean="0"/>
              <a:t>6/7/2023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E44D1-F6AF-4198-A2BD-66B3D21B12F5}" type="slidenum">
              <a:rPr lang="en-US" smtClean="0"/>
              <a:t>‹#›</a:t>
            </a:fld>
            <a:endParaRPr lang="en-US"/>
          </a:p>
        </p:txBody>
      </p:sp>
    </p:spTree>
    <p:extLst>
      <p:ext uri="{BB962C8B-B14F-4D97-AF65-F5344CB8AC3E}">
        <p14:creationId xmlns:p14="http://schemas.microsoft.com/office/powerpoint/2010/main" val="383411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E44D1-F6AF-4198-A2BD-66B3D21B12F5}" type="slidenum">
              <a:rPr lang="en-US" smtClean="0"/>
              <a:t>1</a:t>
            </a:fld>
            <a:endParaRPr lang="en-US"/>
          </a:p>
        </p:txBody>
      </p:sp>
    </p:spTree>
    <p:extLst>
      <p:ext uri="{BB962C8B-B14F-4D97-AF65-F5344CB8AC3E}">
        <p14:creationId xmlns:p14="http://schemas.microsoft.com/office/powerpoint/2010/main" val="315739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11CF-BB0C-4EE3-9566-8353C1F9D929}" type="slidenum">
              <a:rPr lang="en-US" smtClean="0"/>
              <a:t>2</a:t>
            </a:fld>
            <a:endParaRPr lang="en-US" dirty="0"/>
          </a:p>
        </p:txBody>
      </p:sp>
    </p:spTree>
    <p:extLst>
      <p:ext uri="{BB962C8B-B14F-4D97-AF65-F5344CB8AC3E}">
        <p14:creationId xmlns:p14="http://schemas.microsoft.com/office/powerpoint/2010/main" val="286771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11CF-BB0C-4EE3-9566-8353C1F9D929}" type="slidenum">
              <a:rPr lang="en-US" smtClean="0"/>
              <a:t>3</a:t>
            </a:fld>
            <a:endParaRPr lang="en-US" dirty="0"/>
          </a:p>
        </p:txBody>
      </p:sp>
    </p:spTree>
    <p:extLst>
      <p:ext uri="{BB962C8B-B14F-4D97-AF65-F5344CB8AC3E}">
        <p14:creationId xmlns:p14="http://schemas.microsoft.com/office/powerpoint/2010/main" val="268733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11CF-BB0C-4EE3-9566-8353C1F9D929}" type="slidenum">
              <a:rPr lang="en-US" smtClean="0"/>
              <a:t>4</a:t>
            </a:fld>
            <a:endParaRPr lang="en-US" dirty="0"/>
          </a:p>
        </p:txBody>
      </p:sp>
    </p:spTree>
    <p:extLst>
      <p:ext uri="{BB962C8B-B14F-4D97-AF65-F5344CB8AC3E}">
        <p14:creationId xmlns:p14="http://schemas.microsoft.com/office/powerpoint/2010/main" val="273047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911CF-BB0C-4EE3-9566-8353C1F9D929}" type="slidenum">
              <a:rPr lang="en-US" smtClean="0"/>
              <a:t>12</a:t>
            </a:fld>
            <a:endParaRPr lang="en-US" dirty="0"/>
          </a:p>
        </p:txBody>
      </p:sp>
    </p:spTree>
    <p:extLst>
      <p:ext uri="{BB962C8B-B14F-4D97-AF65-F5344CB8AC3E}">
        <p14:creationId xmlns:p14="http://schemas.microsoft.com/office/powerpoint/2010/main" val="182228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139A6B-BFC9-4CA3-82D7-D8764BDD74AD}" type="slidenum">
              <a:rPr lang="ko-KR" altLang="en-US" smtClean="0"/>
              <a:pPr>
                <a:defRPr/>
              </a:pPr>
              <a:t>27</a:t>
            </a:fld>
            <a:endParaRPr lang="en-US" altLang="ko-KR" dirty="0"/>
          </a:p>
        </p:txBody>
      </p:sp>
    </p:spTree>
    <p:extLst>
      <p:ext uri="{BB962C8B-B14F-4D97-AF65-F5344CB8AC3E}">
        <p14:creationId xmlns:p14="http://schemas.microsoft.com/office/powerpoint/2010/main" val="20398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139A6B-BFC9-4CA3-82D7-D8764BDD74AD}" type="slidenum">
              <a:rPr lang="ko-KR" altLang="en-US" smtClean="0"/>
              <a:pPr>
                <a:defRPr/>
              </a:pPr>
              <a:t>30</a:t>
            </a:fld>
            <a:endParaRPr lang="en-US" altLang="ko-KR" dirty="0"/>
          </a:p>
        </p:txBody>
      </p:sp>
    </p:spTree>
    <p:extLst>
      <p:ext uri="{BB962C8B-B14F-4D97-AF65-F5344CB8AC3E}">
        <p14:creationId xmlns:p14="http://schemas.microsoft.com/office/powerpoint/2010/main" val="46962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11CF-BB0C-4EE3-9566-8353C1F9D929}" type="slidenum">
              <a:rPr lang="en-US" smtClean="0"/>
              <a:t>34</a:t>
            </a:fld>
            <a:endParaRPr lang="en-US" dirty="0"/>
          </a:p>
        </p:txBody>
      </p:sp>
    </p:spTree>
    <p:extLst>
      <p:ext uri="{BB962C8B-B14F-4D97-AF65-F5344CB8AC3E}">
        <p14:creationId xmlns:p14="http://schemas.microsoft.com/office/powerpoint/2010/main" val="253222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139A6B-BFC9-4CA3-82D7-D8764BDD74AD}" type="slidenum">
              <a:rPr lang="ko-KR" altLang="en-US" smtClean="0"/>
              <a:pPr>
                <a:defRPr/>
              </a:pPr>
              <a:t>57</a:t>
            </a:fld>
            <a:endParaRPr lang="en-US" altLang="ko-KR" dirty="0"/>
          </a:p>
        </p:txBody>
      </p:sp>
    </p:spTree>
    <p:extLst>
      <p:ext uri="{BB962C8B-B14F-4D97-AF65-F5344CB8AC3E}">
        <p14:creationId xmlns:p14="http://schemas.microsoft.com/office/powerpoint/2010/main" val="572560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descr="I:\ebook ppt\K-1-1.jpg"/>
          <p:cNvPicPr>
            <a:picLocks noChangeAspect="1" noChangeArrowheads="1"/>
          </p:cNvPicPr>
          <p:nvPr/>
        </p:nvPicPr>
        <p:blipFill>
          <a:blip r:embed="rId2" cstate="print">
            <a:lum bright="18000" contrast="-28000"/>
          </a:blip>
          <a:srcRect/>
          <a:stretch>
            <a:fillRect/>
          </a:stretch>
        </p:blipFill>
        <p:spPr bwMode="auto">
          <a:xfrm>
            <a:off x="0" y="0"/>
            <a:ext cx="9144001" cy="6858000"/>
          </a:xfrm>
          <a:prstGeom prst="rect">
            <a:avLst/>
          </a:prstGeom>
          <a:noFill/>
          <a:ln w="9525">
            <a:noFill/>
            <a:miter lim="800000"/>
            <a:headEnd/>
            <a:tailEnd/>
          </a:ln>
        </p:spPr>
      </p:pic>
      <p:sp>
        <p:nvSpPr>
          <p:cNvPr id="2" name="Title 1"/>
          <p:cNvSpPr>
            <a:spLocks noGrp="1"/>
          </p:cNvSpPr>
          <p:nvPr>
            <p:ph type="ctrTitle"/>
          </p:nvPr>
        </p:nvSpPr>
        <p:spPr>
          <a:xfrm>
            <a:off x="685800" y="457200"/>
            <a:ext cx="7772400" cy="1470025"/>
          </a:xfrm>
        </p:spPr>
        <p:txBody>
          <a:bodyPr>
            <a:normAutofit/>
          </a:bodyPr>
          <a:lstStyle>
            <a:lvl1pPr algn="ctr">
              <a:defRPr sz="4000" b="1">
                <a:latin typeface="Hanwha L" panose="02020503020101020101" pitchFamily="18" charset="-127"/>
                <a:ea typeface="Hanwha L" panose="02020503020101020101" pitchFamily="18" charset="-127"/>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1219200"/>
          </a:xfrm>
        </p:spPr>
        <p:txBody>
          <a:bodyPr/>
          <a:lstStyle>
            <a:lvl1pPr marL="0" indent="0" algn="ctr">
              <a:buNone/>
              <a:defRPr>
                <a:solidFill>
                  <a:schemeClr val="tx1">
                    <a:tint val="75000"/>
                  </a:schemeClr>
                </a:solidFill>
                <a:latin typeface="hanwhaGothic L" panose="02020503020101020101" pitchFamily="18" charset="-127"/>
                <a:ea typeface="hanwhaGothic L" panose="02020503020101020101" pitchFamily="18"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99B2C6-DB4A-4DB4-9409-8E1196E215B8}"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78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F4F009-45E3-4B45-999D-CB189365D15C}" type="datetimeFigureOut">
              <a:rPr lang="en-US" smtClean="0">
                <a:solidFill>
                  <a:prstClr val="black">
                    <a:tint val="75000"/>
                  </a:prstClr>
                </a:solidFill>
              </a:rPr>
              <a:pPr/>
              <a:t>6/7/2023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7E5503A-57CF-4273-8925-6223750B97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38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Calibri" pitchFamily="34" charset="0"/>
                <a:cs typeface="Calibri" pitchFamily="34" charset="0"/>
              </a:defRPr>
            </a:lvl1pPr>
          </a:lstStyle>
          <a:p>
            <a:endParaRPr lang="ko-KR" altLang="en-US" dirty="0"/>
          </a:p>
        </p:txBody>
      </p:sp>
      <p:sp>
        <p:nvSpPr>
          <p:cNvPr id="3" name="내용 개체 틀 2"/>
          <p:cNvSpPr>
            <a:spLocks noGrp="1"/>
          </p:cNvSpPr>
          <p:nvPr>
            <p:ph sz="half" idx="1" hasCustomPrompt="1"/>
          </p:nvPr>
        </p:nvSpPr>
        <p:spPr>
          <a:xfrm>
            <a:off x="457200" y="1600200"/>
            <a:ext cx="4038600" cy="4525963"/>
          </a:xfrm>
          <a:prstGeom prst="rect">
            <a:avLst/>
          </a:prstGeo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내용 개체 틀 3"/>
          <p:cNvSpPr>
            <a:spLocks noGrp="1"/>
          </p:cNvSpPr>
          <p:nvPr>
            <p:ph sz="half" idx="2" hasCustomPrompt="1"/>
          </p:nvPr>
        </p:nvSpPr>
        <p:spPr>
          <a:xfrm>
            <a:off x="4648200" y="1600200"/>
            <a:ext cx="4038600" cy="4525963"/>
          </a:xfrm>
          <a:prstGeom prst="rect">
            <a:avLst/>
          </a:prstGeo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ko-KR" altLang="en-US" dirty="0"/>
          </a:p>
        </p:txBody>
      </p:sp>
    </p:spTree>
    <p:extLst>
      <p:ext uri="{BB962C8B-B14F-4D97-AF65-F5344CB8AC3E}">
        <p14:creationId xmlns:p14="http://schemas.microsoft.com/office/powerpoint/2010/main" val="114621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4419600" cy="4830763"/>
          </a:xfrm>
        </p:spPr>
        <p:txBody>
          <a:bodyPr/>
          <a:lstStyle>
            <a:lvl1pPr>
              <a:defRPr>
                <a:latin typeface="hanwhaGothic L" panose="02020503020101020101" pitchFamily="18" charset="-127"/>
                <a:ea typeface="hanwhaGothic L" panose="02020503020101020101" pitchFamily="18" charset="-127"/>
              </a:defRPr>
            </a:lvl1pPr>
            <a:lvl2pPr>
              <a:defRPr>
                <a:latin typeface="hanwhaGothic L" panose="02020503020101020101" pitchFamily="18" charset="-127"/>
                <a:ea typeface="hanwhaGothic L" panose="02020503020101020101" pitchFamily="18" charset="-127"/>
              </a:defRPr>
            </a:lvl2pPr>
            <a:lvl3pPr>
              <a:defRPr>
                <a:latin typeface="hanwhaGothic L" panose="02020503020101020101" pitchFamily="18" charset="-127"/>
                <a:ea typeface="hanwhaGothic L" panose="02020503020101020101" pitchFamily="18" charset="-127"/>
              </a:defRPr>
            </a:lvl3pPr>
            <a:lvl4pPr>
              <a:defRPr>
                <a:latin typeface="hanwhaGothic L" panose="02020503020101020101" pitchFamily="18" charset="-127"/>
                <a:ea typeface="hanwhaGothic L" panose="02020503020101020101" pitchFamily="18" charset="-127"/>
              </a:defRPr>
            </a:lvl4pPr>
            <a:lvl5pPr>
              <a:defRPr>
                <a:latin typeface="hanwhaGothic L" panose="02020503020101020101" pitchFamily="18" charset="-127"/>
                <a:ea typeface="hanwhaGothic L" panose="02020503020101020101" pitchFamily="18" charset="-12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532D8-B421-49D1-9238-C03D50619C81}" type="datetime1">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2"/>
          <p:cNvSpPr>
            <a:spLocks noGrp="1"/>
          </p:cNvSpPr>
          <p:nvPr>
            <p:ph idx="13"/>
          </p:nvPr>
        </p:nvSpPr>
        <p:spPr>
          <a:xfrm>
            <a:off x="4648200" y="1143000"/>
            <a:ext cx="4419600" cy="4830763"/>
          </a:xfrm>
        </p:spPr>
        <p:txBody>
          <a:bodyPr/>
          <a:lstStyle>
            <a:lvl1pPr>
              <a:defRPr>
                <a:latin typeface="hanwhaGothic L" panose="02020503020101020101" pitchFamily="18" charset="-127"/>
                <a:ea typeface="hanwhaGothic L" panose="02020503020101020101" pitchFamily="18" charset="-127"/>
              </a:defRPr>
            </a:lvl1pPr>
            <a:lvl2pPr>
              <a:defRPr>
                <a:latin typeface="hanwhaGothic L" panose="02020503020101020101" pitchFamily="18" charset="-127"/>
                <a:ea typeface="hanwhaGothic L" panose="02020503020101020101" pitchFamily="18" charset="-127"/>
              </a:defRPr>
            </a:lvl2pPr>
            <a:lvl3pPr>
              <a:defRPr>
                <a:latin typeface="hanwhaGothic L" panose="02020503020101020101" pitchFamily="18" charset="-127"/>
                <a:ea typeface="hanwhaGothic L" panose="02020503020101020101" pitchFamily="18" charset="-127"/>
              </a:defRPr>
            </a:lvl3pPr>
            <a:lvl4pPr>
              <a:defRPr>
                <a:latin typeface="hanwhaGothic L" panose="02020503020101020101" pitchFamily="18" charset="-127"/>
                <a:ea typeface="hanwhaGothic L" panose="02020503020101020101" pitchFamily="18" charset="-127"/>
              </a:defRPr>
            </a:lvl4pPr>
            <a:lvl5pPr>
              <a:defRPr>
                <a:latin typeface="hanwhaGothic L" panose="02020503020101020101" pitchFamily="18" charset="-127"/>
                <a:ea typeface="hanwhaGothic L" panose="02020503020101020101" pitchFamily="18" charset="-12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Line 27"/>
          <p:cNvSpPr>
            <a:spLocks noChangeShapeType="1"/>
          </p:cNvSpPr>
          <p:nvPr/>
        </p:nvSpPr>
        <p:spPr bwMode="auto">
          <a:xfrm>
            <a:off x="32657" y="590605"/>
            <a:ext cx="9051266" cy="0"/>
          </a:xfrm>
          <a:prstGeom prst="line">
            <a:avLst/>
          </a:prstGeom>
          <a:noFill/>
          <a:ln w="12700">
            <a:solidFill>
              <a:srgbClr val="F3732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22285"/>
          <a:stretch/>
        </p:blipFill>
        <p:spPr>
          <a:xfrm>
            <a:off x="6861589" y="102599"/>
            <a:ext cx="2225054" cy="439947"/>
          </a:xfrm>
          <a:prstGeom prst="rect">
            <a:avLst/>
          </a:prstGeom>
        </p:spPr>
      </p:pic>
      <p:sp>
        <p:nvSpPr>
          <p:cNvPr id="15" name="Text Placeholder 14"/>
          <p:cNvSpPr>
            <a:spLocks noGrp="1"/>
          </p:cNvSpPr>
          <p:nvPr>
            <p:ph type="body" sz="quarter" idx="14"/>
          </p:nvPr>
        </p:nvSpPr>
        <p:spPr>
          <a:xfrm>
            <a:off x="1" y="80451"/>
            <a:ext cx="6861588" cy="498475"/>
          </a:xfrm>
        </p:spPr>
        <p:txBody>
          <a:bodyPr/>
          <a:lstStyle>
            <a:lvl1pPr marL="0" indent="0">
              <a:buNone/>
              <a:defRPr>
                <a:latin typeface="Hanwha R" panose="02020503020101020101" pitchFamily="18" charset="-127"/>
                <a:ea typeface="Hanwha R" panose="02020503020101020101" pitchFamily="18" charset="-127"/>
              </a:defRPr>
            </a:lvl1pPr>
          </a:lstStyle>
          <a:p>
            <a:pPr lvl="0"/>
            <a:r>
              <a:rPr lang="en-US" smtClean="0"/>
              <a:t>Click to edit Master text styles</a:t>
            </a:r>
          </a:p>
        </p:txBody>
      </p:sp>
      <p:sp>
        <p:nvSpPr>
          <p:cNvPr id="10" name="Slide Number Placeholder 12"/>
          <p:cNvSpPr>
            <a:spLocks noGrp="1"/>
          </p:cNvSpPr>
          <p:nvPr>
            <p:ph type="sldNum" sz="quarter" idx="17"/>
          </p:nvPr>
        </p:nvSpPr>
        <p:spPr>
          <a:xfrm>
            <a:off x="6858000" y="6429829"/>
            <a:ext cx="2133600" cy="365125"/>
          </a:xfrm>
        </p:spPr>
        <p:txBody>
          <a:bodyPr/>
          <a:lstStyle/>
          <a:p>
            <a:fld id="{9BE9A201-BA3B-46DC-B831-D714434C50AF}" type="slidenum">
              <a:rPr lang="en-US" smtClean="0"/>
              <a:t>‹#›</a:t>
            </a:fld>
            <a:endParaRPr lang="en-US"/>
          </a:p>
        </p:txBody>
      </p:sp>
    </p:spTree>
    <p:extLst>
      <p:ext uri="{BB962C8B-B14F-4D97-AF65-F5344CB8AC3E}">
        <p14:creationId xmlns:p14="http://schemas.microsoft.com/office/powerpoint/2010/main" val="295057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hanwhaGothic L" panose="02020503020101020101" pitchFamily="18" charset="-127"/>
                <a:ea typeface="hanwhaGothic L" panose="02020503020101020101" pitchFamily="18" charset="-127"/>
                <a:cs typeface="Calibri" pitchFamily="34" charset="0"/>
              </a:defRPr>
            </a:lvl1pPr>
            <a:lvl2pPr>
              <a:defRPr>
                <a:latin typeface="hanwhaGothic L" panose="02020503020101020101" pitchFamily="18" charset="-127"/>
                <a:ea typeface="hanwhaGothic L" panose="02020503020101020101" pitchFamily="18" charset="-127"/>
                <a:cs typeface="Calibri" pitchFamily="34" charset="0"/>
              </a:defRPr>
            </a:lvl2pPr>
            <a:lvl3pPr>
              <a:defRPr>
                <a:latin typeface="hanwhaGothic L" panose="02020503020101020101" pitchFamily="18" charset="-127"/>
                <a:ea typeface="hanwhaGothic L" panose="02020503020101020101" pitchFamily="18" charset="-127"/>
                <a:cs typeface="Calibri" pitchFamily="34" charset="0"/>
              </a:defRPr>
            </a:lvl3pPr>
            <a:lvl4pPr>
              <a:defRPr>
                <a:latin typeface="hanwhaGothic L" panose="02020503020101020101" pitchFamily="18" charset="-127"/>
                <a:ea typeface="hanwhaGothic L" panose="02020503020101020101" pitchFamily="18" charset="-127"/>
                <a:cs typeface="Calibri" pitchFamily="34" charset="0"/>
              </a:defRPr>
            </a:lvl4pPr>
            <a:lvl5pPr>
              <a:defRPr>
                <a:latin typeface="hanwhaGothic L" panose="02020503020101020101" pitchFamily="18" charset="-127"/>
                <a:ea typeface="hanwhaGothic L" panose="02020503020101020101" pitchFamily="18" charset="-127"/>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27"/>
          <p:cNvSpPr>
            <a:spLocks noChangeShapeType="1"/>
          </p:cNvSpPr>
          <p:nvPr userDrawn="1"/>
        </p:nvSpPr>
        <p:spPr bwMode="auto">
          <a:xfrm>
            <a:off x="32657" y="590605"/>
            <a:ext cx="9051266" cy="0"/>
          </a:xfrm>
          <a:prstGeom prst="line">
            <a:avLst/>
          </a:prstGeom>
          <a:noFill/>
          <a:ln w="12700">
            <a:solidFill>
              <a:srgbClr val="F3732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22285"/>
          <a:stretch/>
        </p:blipFill>
        <p:spPr>
          <a:xfrm>
            <a:off x="6861589" y="102599"/>
            <a:ext cx="2225054" cy="439947"/>
          </a:xfrm>
          <a:prstGeom prst="rect">
            <a:avLst/>
          </a:prstGeom>
        </p:spPr>
      </p:pic>
      <p:sp>
        <p:nvSpPr>
          <p:cNvPr id="6" name="Text Placeholder 14"/>
          <p:cNvSpPr>
            <a:spLocks noGrp="1"/>
          </p:cNvSpPr>
          <p:nvPr>
            <p:ph type="body" sz="quarter" idx="14"/>
          </p:nvPr>
        </p:nvSpPr>
        <p:spPr>
          <a:xfrm>
            <a:off x="1" y="80451"/>
            <a:ext cx="6861588" cy="498475"/>
          </a:xfrm>
        </p:spPr>
        <p:txBody>
          <a:bodyPr/>
          <a:lstStyle>
            <a:lvl1pPr marL="0" indent="0">
              <a:buNone/>
              <a:defRPr>
                <a:latin typeface="Hanwha R" panose="02020503020101020101" pitchFamily="18" charset="-127"/>
                <a:ea typeface="Hanwha R" panose="02020503020101020101" pitchFamily="18" charset="-127"/>
              </a:defRPr>
            </a:lvl1pPr>
          </a:lstStyle>
          <a:p>
            <a:pPr lvl="0"/>
            <a:r>
              <a:rPr lang="en-US" smtClean="0"/>
              <a:t>Click to edit Master text styles</a:t>
            </a:r>
          </a:p>
        </p:txBody>
      </p:sp>
      <p:sp>
        <p:nvSpPr>
          <p:cNvPr id="11" name="Date Placeholder 10"/>
          <p:cNvSpPr>
            <a:spLocks noGrp="1"/>
          </p:cNvSpPr>
          <p:nvPr>
            <p:ph type="dt" sz="half" idx="15"/>
          </p:nvPr>
        </p:nvSpPr>
        <p:spPr/>
        <p:txBody>
          <a:bodyPr/>
          <a:lstStyle/>
          <a:p>
            <a:fld id="{4547468B-3BA5-40D7-9ECB-69D6CE4CD0B6}" type="datetime1">
              <a:rPr lang="en-US" smtClean="0"/>
              <a:t>6/7/2023</a:t>
            </a:fld>
            <a:endParaRPr lang="en-US"/>
          </a:p>
        </p:txBody>
      </p:sp>
      <p:sp>
        <p:nvSpPr>
          <p:cNvPr id="12" name="Footer Placeholder 11"/>
          <p:cNvSpPr>
            <a:spLocks noGrp="1"/>
          </p:cNvSpPr>
          <p:nvPr>
            <p:ph type="ftr" sz="quarter" idx="16"/>
          </p:nvPr>
        </p:nvSpPr>
        <p:spPr/>
        <p:txBody>
          <a:bodyPr/>
          <a:lstStyle/>
          <a:p>
            <a:endParaRPr lang="en-US"/>
          </a:p>
        </p:txBody>
      </p:sp>
      <p:sp>
        <p:nvSpPr>
          <p:cNvPr id="9" name="Slide Number Placeholder 12"/>
          <p:cNvSpPr>
            <a:spLocks noGrp="1"/>
          </p:cNvSpPr>
          <p:nvPr>
            <p:ph type="sldNum" sz="quarter" idx="17"/>
          </p:nvPr>
        </p:nvSpPr>
        <p:spPr>
          <a:xfrm>
            <a:off x="6858000" y="6429829"/>
            <a:ext cx="2133600" cy="365125"/>
          </a:xfrm>
        </p:spPr>
        <p:txBody>
          <a:bodyPr/>
          <a:lstStyle/>
          <a:p>
            <a:fld id="{9BE9A201-BA3B-46DC-B831-D714434C50AF}" type="slidenum">
              <a:rPr lang="en-US" smtClean="0"/>
              <a:t>‹#›</a:t>
            </a:fld>
            <a:endParaRPr lang="en-US"/>
          </a:p>
        </p:txBody>
      </p:sp>
    </p:spTree>
    <p:extLst>
      <p:ext uri="{BB962C8B-B14F-4D97-AF65-F5344CB8AC3E}">
        <p14:creationId xmlns:p14="http://schemas.microsoft.com/office/powerpoint/2010/main" val="199670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3" name="Line 27"/>
          <p:cNvSpPr>
            <a:spLocks noChangeShapeType="1"/>
          </p:cNvSpPr>
          <p:nvPr userDrawn="1"/>
        </p:nvSpPr>
        <p:spPr bwMode="auto">
          <a:xfrm>
            <a:off x="32657" y="590605"/>
            <a:ext cx="9051266" cy="0"/>
          </a:xfrm>
          <a:prstGeom prst="line">
            <a:avLst/>
          </a:prstGeom>
          <a:noFill/>
          <a:ln w="12700">
            <a:solidFill>
              <a:srgbClr val="F3732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2285"/>
          <a:stretch/>
        </p:blipFill>
        <p:spPr>
          <a:xfrm>
            <a:off x="6861589" y="102599"/>
            <a:ext cx="2225054" cy="439947"/>
          </a:xfrm>
          <a:prstGeom prst="rect">
            <a:avLst/>
          </a:prstGeom>
        </p:spPr>
      </p:pic>
      <p:sp>
        <p:nvSpPr>
          <p:cNvPr id="5" name="Text Placeholder 14"/>
          <p:cNvSpPr>
            <a:spLocks noGrp="1"/>
          </p:cNvSpPr>
          <p:nvPr>
            <p:ph type="body" sz="quarter" idx="14"/>
          </p:nvPr>
        </p:nvSpPr>
        <p:spPr>
          <a:xfrm>
            <a:off x="1" y="80451"/>
            <a:ext cx="6861588" cy="498475"/>
          </a:xfrm>
        </p:spPr>
        <p:txBody>
          <a:bodyPr/>
          <a:lstStyle>
            <a:lvl1pPr marL="0" indent="0">
              <a:buNone/>
              <a:defRPr>
                <a:latin typeface="Hanwha R" panose="02020503020101020101" pitchFamily="18" charset="-127"/>
                <a:ea typeface="Hanwha R" panose="02020503020101020101" pitchFamily="18" charset="-127"/>
              </a:defRPr>
            </a:lvl1pPr>
          </a:lstStyle>
          <a:p>
            <a:pPr lvl="0"/>
            <a:r>
              <a:rPr lang="en-US" smtClean="0"/>
              <a:t>Click to edit Master text styles</a:t>
            </a:r>
          </a:p>
        </p:txBody>
      </p:sp>
      <p:sp>
        <p:nvSpPr>
          <p:cNvPr id="6" name="Date Placeholder 5"/>
          <p:cNvSpPr>
            <a:spLocks noGrp="1"/>
          </p:cNvSpPr>
          <p:nvPr>
            <p:ph type="dt" sz="half" idx="15"/>
          </p:nvPr>
        </p:nvSpPr>
        <p:spPr/>
        <p:txBody>
          <a:bodyPr/>
          <a:lstStyle/>
          <a:p>
            <a:fld id="{83D9B23B-C878-4B68-819D-7D5342B6CD48}" type="datetime1">
              <a:rPr lang="en-US" smtClean="0"/>
              <a:t>6/7/2023</a:t>
            </a:fld>
            <a:endParaRPr lang="en-US"/>
          </a:p>
        </p:txBody>
      </p:sp>
      <p:sp>
        <p:nvSpPr>
          <p:cNvPr id="7" name="Footer Placeholder 6"/>
          <p:cNvSpPr>
            <a:spLocks noGrp="1"/>
          </p:cNvSpPr>
          <p:nvPr>
            <p:ph type="ftr" sz="quarter" idx="16"/>
          </p:nvPr>
        </p:nvSpPr>
        <p:spPr/>
        <p:txBody>
          <a:bodyPr/>
          <a:lstStyle/>
          <a:p>
            <a:endParaRPr lang="en-US"/>
          </a:p>
        </p:txBody>
      </p:sp>
      <p:sp>
        <p:nvSpPr>
          <p:cNvPr id="9" name="Slide Number Placeholder 12"/>
          <p:cNvSpPr>
            <a:spLocks noGrp="1"/>
          </p:cNvSpPr>
          <p:nvPr>
            <p:ph type="sldNum" sz="quarter" idx="17"/>
          </p:nvPr>
        </p:nvSpPr>
        <p:spPr>
          <a:xfrm>
            <a:off x="6858000" y="6429829"/>
            <a:ext cx="2133600" cy="365125"/>
          </a:xfrm>
        </p:spPr>
        <p:txBody>
          <a:bodyPr/>
          <a:lstStyle/>
          <a:p>
            <a:fld id="{9BE9A201-BA3B-46DC-B831-D714434C50AF}" type="slidenum">
              <a:rPr lang="en-US" smtClean="0"/>
              <a:t>‹#›</a:t>
            </a:fld>
            <a:endParaRPr lang="en-US"/>
          </a:p>
        </p:txBody>
      </p:sp>
    </p:spTree>
    <p:extLst>
      <p:ext uri="{BB962C8B-B14F-4D97-AF65-F5344CB8AC3E}">
        <p14:creationId xmlns:p14="http://schemas.microsoft.com/office/powerpoint/2010/main" val="158180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441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EBD15D-58D8-4EFF-96F1-9C1A645ABAD1}"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E4067-38CB-4D75-8459-376D76ADBEE6}" type="slidenum">
              <a:rPr lang="en-US" smtClean="0"/>
              <a:t>‹#›</a:t>
            </a:fld>
            <a:endParaRPr lang="en-US" dirty="0"/>
          </a:p>
        </p:txBody>
      </p:sp>
      <p:sp>
        <p:nvSpPr>
          <p:cNvPr id="7" name="Content Placeholder 2"/>
          <p:cNvSpPr>
            <a:spLocks noGrp="1"/>
          </p:cNvSpPr>
          <p:nvPr>
            <p:ph idx="13"/>
          </p:nvPr>
        </p:nvSpPr>
        <p:spPr>
          <a:xfrm>
            <a:off x="4648200" y="1143000"/>
            <a:ext cx="441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798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818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94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78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atin typeface="Calibri" pitchFamily="34" charset="0"/>
                <a:cs typeface="Calibri" pitchFamily="34" charset="0"/>
              </a:defRPr>
            </a:lvl1pPr>
          </a:lstStyle>
          <a:p>
            <a:endParaRPr lang="ko-KR" altLang="en-US" dirty="0"/>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ko-KR" altLang="en-US" dirty="0" smtClean="0"/>
          </a:p>
        </p:txBody>
      </p:sp>
    </p:spTree>
    <p:extLst>
      <p:ext uri="{BB962C8B-B14F-4D97-AF65-F5344CB8AC3E}">
        <p14:creationId xmlns:p14="http://schemas.microsoft.com/office/powerpoint/2010/main" val="373969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1143000"/>
            <a:ext cx="8839200" cy="510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C1DAA-45F4-4A19-845D-19A34CE60EF4}" type="datetime1">
              <a:rPr lang="en-US" smtClean="0"/>
              <a:t>6/7/2023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9A201-BA3B-46DC-B831-D714434C50AF}" type="slidenum">
              <a:rPr lang="en-US" smtClean="0"/>
              <a:t>‹#›</a:t>
            </a:fld>
            <a:endParaRPr lang="en-US"/>
          </a:p>
        </p:txBody>
      </p:sp>
      <p:pic>
        <p:nvPicPr>
          <p:cNvPr id="7" name="Picture 7" descr="0"/>
          <p:cNvPicPr>
            <a:picLocks noChangeAspect="1" noChangeArrowheads="1"/>
          </p:cNvPicPr>
          <p:nvPr/>
        </p:nvPicPr>
        <p:blipFill>
          <a:blip r:embed="rId13" cstate="print"/>
          <a:srcRect r="16507"/>
          <a:stretch>
            <a:fillRect/>
          </a:stretch>
        </p:blipFill>
        <p:spPr bwMode="auto">
          <a:xfrm>
            <a:off x="0" y="0"/>
            <a:ext cx="9144000" cy="1052513"/>
          </a:xfrm>
          <a:prstGeom prst="rect">
            <a:avLst/>
          </a:prstGeom>
          <a:noFill/>
          <a:ln w="9525">
            <a:noFill/>
            <a:miter lim="800000"/>
            <a:headEnd/>
            <a:tailEnd/>
          </a:ln>
        </p:spPr>
      </p:pic>
    </p:spTree>
    <p:extLst>
      <p:ext uri="{BB962C8B-B14F-4D97-AF65-F5344CB8AC3E}">
        <p14:creationId xmlns:p14="http://schemas.microsoft.com/office/powerpoint/2010/main" val="2431908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r"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457200" indent="-174625"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2pPr>
      <a:lvl3pPr marL="860425"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263650" indent="-295275" algn="l" defTabSz="914400" rtl="0" eaLnBrk="1" latinLnBrk="0" hangingPunct="1">
        <a:spcBef>
          <a:spcPct val="20000"/>
        </a:spcBef>
        <a:buFont typeface="Calibri" pitchFamily="34" charset="0"/>
        <a:buChar char="▪"/>
        <a:defRPr sz="1600" kern="1200">
          <a:solidFill>
            <a:schemeClr val="tx1"/>
          </a:solidFill>
          <a:latin typeface="+mn-lt"/>
          <a:ea typeface="+mn-ea"/>
          <a:cs typeface="+mn-cs"/>
        </a:defRPr>
      </a:lvl4pPr>
      <a:lvl5pPr marL="1654175" indent="-336550" algn="l" defTabSz="914400" rtl="0" eaLnBrk="1" latinLnBrk="0" hangingPunct="1">
        <a:spcBef>
          <a:spcPct val="20000"/>
        </a:spcBef>
        <a:buFont typeface="Calibri" pitchFamily="34" charset="0"/>
        <a:buChar char="▫"/>
        <a:tabLst>
          <a:tab pos="1371600" algn="l"/>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3" Type="http://schemas.openxmlformats.org/officeDocument/2006/relationships/slide" Target="slide6.xml"/><Relationship Id="rId7" Type="http://schemas.openxmlformats.org/officeDocument/2006/relationships/slide" Target="slide14.xml"/><Relationship Id="rId12" Type="http://schemas.openxmlformats.org/officeDocument/2006/relationships/slide" Target="slide27.xml"/><Relationship Id="rId2" Type="http://schemas.openxmlformats.org/officeDocument/2006/relationships/notesSlide" Target="../notesSlides/notesSlide2.xml"/><Relationship Id="rId16"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30.xml"/><Relationship Id="rId10" Type="http://schemas.openxmlformats.org/officeDocument/2006/relationships/slide" Target="slide22.xml"/><Relationship Id="rId4" Type="http://schemas.openxmlformats.org/officeDocument/2006/relationships/slide" Target="slide9.xml"/><Relationship Id="rId9" Type="http://schemas.openxmlformats.org/officeDocument/2006/relationships/slide" Target="slide20.xml"/><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www.google.com/url?sa=i&amp;rct=j&amp;q=&amp;esrc=s&amp;source=images&amp;cd=&amp;cad=rja&amp;uact=8&amp;ved=0ahUKEwj29cni9frLAhUKuYMKHUC_AakQjRwIBw&amp;url=http://www.wattco.com/products/search?keyword=&amp;keyword=furnace&amp;psig=AFQjCNGpzNfrFQDOQUcV9y18cLtx3LXutQ&amp;ust=146006328072577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4.xml"/><Relationship Id="rId7" Type="http://schemas.openxmlformats.org/officeDocument/2006/relationships/slide" Target="slide39.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36.xml"/><Relationship Id="rId10" Type="http://schemas.openxmlformats.org/officeDocument/2006/relationships/slide" Target="slide43.xml"/><Relationship Id="rId4" Type="http://schemas.openxmlformats.org/officeDocument/2006/relationships/slide" Target="slide35.xml"/><Relationship Id="rId9" Type="http://schemas.openxmlformats.org/officeDocument/2006/relationships/slide" Target="slide4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46.xml"/><Relationship Id="rId7" Type="http://schemas.openxmlformats.org/officeDocument/2006/relationships/slide" Target="slide5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60.xml"/><Relationship Id="rId5" Type="http://schemas.openxmlformats.org/officeDocument/2006/relationships/slide" Target="slide49.xml"/><Relationship Id="rId10" Type="http://schemas.openxmlformats.org/officeDocument/2006/relationships/slide" Target="slide58.xml"/><Relationship Id="rId4" Type="http://schemas.openxmlformats.org/officeDocument/2006/relationships/slide" Target="slide48.xml"/><Relationship Id="rId9" Type="http://schemas.openxmlformats.org/officeDocument/2006/relationships/slide" Target="slide57.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slide" Target="slide58.xml"/><Relationship Id="rId16"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70" y="514865"/>
            <a:ext cx="8993659" cy="1470025"/>
          </a:xfrm>
        </p:spPr>
        <p:txBody>
          <a:bodyPr>
            <a:normAutofit/>
          </a:bodyPr>
          <a:lstStyle/>
          <a:p>
            <a:r>
              <a:rPr lang="en-US" dirty="0" smtClean="0"/>
              <a:t>Process &amp; Troubleshooting Guidelines</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p>
            <a:r>
              <a:rPr lang="en-US" sz="3600" dirty="0" smtClean="0"/>
              <a:t>Hanwh</a:t>
            </a:r>
            <a:r>
              <a:rPr lang="en-US" sz="3600" dirty="0" smtClean="0"/>
              <a:t>a Azdel</a:t>
            </a:r>
            <a:endParaRPr lang="en-US" sz="3600" dirty="0" smtClean="0"/>
          </a:p>
        </p:txBody>
      </p:sp>
    </p:spTree>
    <p:extLst>
      <p:ext uri="{BB962C8B-B14F-4D97-AF65-F5344CB8AC3E}">
        <p14:creationId xmlns:p14="http://schemas.microsoft.com/office/powerpoint/2010/main" val="182054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7700" y="1066800"/>
            <a:ext cx="7848600" cy="5257800"/>
          </a:xfrm>
          <a:prstGeom prst="rect">
            <a:avLst/>
          </a:prstGeom>
          <a:noFill/>
          <a:ln w="9525">
            <a:noFill/>
            <a:miter lim="800000"/>
            <a:headEnd/>
            <a:tailEnd/>
          </a:ln>
        </p:spPr>
      </p:pic>
      <p:sp>
        <p:nvSpPr>
          <p:cNvPr id="5" name="TextBox 4"/>
          <p:cNvSpPr txBox="1"/>
          <p:nvPr/>
        </p:nvSpPr>
        <p:spPr>
          <a:xfrm>
            <a:off x="7010400" y="1257300"/>
            <a:ext cx="1676400" cy="276999"/>
          </a:xfrm>
          <a:prstGeom prst="rect">
            <a:avLst/>
          </a:prstGeom>
          <a:noFill/>
        </p:spPr>
        <p:txBody>
          <a:bodyPr wrap="square" rtlCol="0">
            <a:spAutoFit/>
          </a:bodyPr>
          <a:lstStyle/>
          <a:p>
            <a:r>
              <a:rPr lang="en-US" sz="1200" dirty="0" smtClean="0"/>
              <a:t>Trim station</a:t>
            </a:r>
            <a:endParaRPr lang="en-US" sz="1200" dirty="0"/>
          </a:p>
        </p:txBody>
      </p:sp>
      <p:cxnSp>
        <p:nvCxnSpPr>
          <p:cNvPr id="7" name="Straight Arrow Connector 6"/>
          <p:cNvCxnSpPr/>
          <p:nvPr/>
        </p:nvCxnSpPr>
        <p:spPr bwMode="auto">
          <a:xfrm flipH="1">
            <a:off x="6477000" y="1485900"/>
            <a:ext cx="6858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TextBox 10"/>
          <p:cNvSpPr txBox="1"/>
          <p:nvPr/>
        </p:nvSpPr>
        <p:spPr>
          <a:xfrm>
            <a:off x="2590800" y="1333500"/>
            <a:ext cx="1447800" cy="276999"/>
          </a:xfrm>
          <a:prstGeom prst="rect">
            <a:avLst/>
          </a:prstGeom>
          <a:noFill/>
        </p:spPr>
        <p:txBody>
          <a:bodyPr wrap="square" rtlCol="0">
            <a:spAutoFit/>
          </a:bodyPr>
          <a:lstStyle/>
          <a:p>
            <a:r>
              <a:rPr lang="en-US" sz="1200" dirty="0" smtClean="0"/>
              <a:t>Forming press</a:t>
            </a:r>
            <a:endParaRPr lang="en-US" sz="1200" dirty="0"/>
          </a:p>
        </p:txBody>
      </p:sp>
      <p:cxnSp>
        <p:nvCxnSpPr>
          <p:cNvPr id="12" name="Straight Arrow Connector 11"/>
          <p:cNvCxnSpPr/>
          <p:nvPr/>
        </p:nvCxnSpPr>
        <p:spPr bwMode="auto">
          <a:xfrm>
            <a:off x="3581400" y="16383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4" name="TextBox 13"/>
          <p:cNvSpPr txBox="1"/>
          <p:nvPr/>
        </p:nvSpPr>
        <p:spPr>
          <a:xfrm>
            <a:off x="1524000" y="2705100"/>
            <a:ext cx="1447800" cy="276999"/>
          </a:xfrm>
          <a:prstGeom prst="rect">
            <a:avLst/>
          </a:prstGeom>
          <a:noFill/>
        </p:spPr>
        <p:txBody>
          <a:bodyPr wrap="square" rtlCol="0">
            <a:spAutoFit/>
          </a:bodyPr>
          <a:lstStyle/>
          <a:p>
            <a:r>
              <a:rPr lang="en-US" sz="1200" dirty="0" smtClean="0"/>
              <a:t>Heating oven</a:t>
            </a:r>
            <a:endParaRPr lang="en-US" sz="1200" dirty="0"/>
          </a:p>
        </p:txBody>
      </p:sp>
      <p:cxnSp>
        <p:nvCxnSpPr>
          <p:cNvPr id="15" name="Straight Arrow Connector 14"/>
          <p:cNvCxnSpPr/>
          <p:nvPr/>
        </p:nvCxnSpPr>
        <p:spPr bwMode="auto">
          <a:xfrm>
            <a:off x="2362200" y="29337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6" name="TextBox 15"/>
          <p:cNvSpPr txBox="1"/>
          <p:nvPr/>
        </p:nvSpPr>
        <p:spPr>
          <a:xfrm>
            <a:off x="533400" y="3238500"/>
            <a:ext cx="1752600" cy="276999"/>
          </a:xfrm>
          <a:prstGeom prst="rect">
            <a:avLst/>
          </a:prstGeom>
          <a:noFill/>
        </p:spPr>
        <p:txBody>
          <a:bodyPr wrap="square" rtlCol="0">
            <a:spAutoFit/>
          </a:bodyPr>
          <a:lstStyle/>
          <a:p>
            <a:r>
              <a:rPr lang="en-US" sz="1200" dirty="0" smtClean="0"/>
              <a:t>Clamped SuperLite</a:t>
            </a:r>
            <a:endParaRPr lang="en-US" sz="1200" dirty="0"/>
          </a:p>
        </p:txBody>
      </p:sp>
      <p:cxnSp>
        <p:nvCxnSpPr>
          <p:cNvPr id="17" name="Straight Arrow Connector 16"/>
          <p:cNvCxnSpPr/>
          <p:nvPr/>
        </p:nvCxnSpPr>
        <p:spPr bwMode="auto">
          <a:xfrm>
            <a:off x="1828800" y="36195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8" name="TextBox 17"/>
          <p:cNvSpPr txBox="1"/>
          <p:nvPr/>
        </p:nvSpPr>
        <p:spPr>
          <a:xfrm>
            <a:off x="152400" y="3924300"/>
            <a:ext cx="1752600" cy="276999"/>
          </a:xfrm>
          <a:prstGeom prst="rect">
            <a:avLst/>
          </a:prstGeom>
          <a:noFill/>
        </p:spPr>
        <p:txBody>
          <a:bodyPr wrap="square" rtlCol="0">
            <a:spAutoFit/>
          </a:bodyPr>
          <a:lstStyle/>
          <a:p>
            <a:r>
              <a:rPr lang="en-US" sz="1200" dirty="0" smtClean="0"/>
              <a:t>Indexing conveyor</a:t>
            </a:r>
            <a:endParaRPr lang="en-US" sz="1200" dirty="0"/>
          </a:p>
        </p:txBody>
      </p:sp>
      <p:cxnSp>
        <p:nvCxnSpPr>
          <p:cNvPr id="19" name="Straight Arrow Connector 18"/>
          <p:cNvCxnSpPr/>
          <p:nvPr/>
        </p:nvCxnSpPr>
        <p:spPr bwMode="auto">
          <a:xfrm>
            <a:off x="990600" y="42291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0" name="TextBox 19"/>
          <p:cNvSpPr txBox="1"/>
          <p:nvPr/>
        </p:nvSpPr>
        <p:spPr>
          <a:xfrm>
            <a:off x="3581400" y="5753100"/>
            <a:ext cx="1752600" cy="276999"/>
          </a:xfrm>
          <a:prstGeom prst="rect">
            <a:avLst/>
          </a:prstGeom>
          <a:noFill/>
        </p:spPr>
        <p:txBody>
          <a:bodyPr wrap="square" rtlCol="0">
            <a:spAutoFit/>
          </a:bodyPr>
          <a:lstStyle/>
          <a:p>
            <a:r>
              <a:rPr lang="en-US" sz="1200" dirty="0" smtClean="0"/>
              <a:t>Pallet of SuperLite</a:t>
            </a:r>
            <a:endParaRPr lang="en-US" sz="1200" dirty="0"/>
          </a:p>
        </p:txBody>
      </p:sp>
      <p:cxnSp>
        <p:nvCxnSpPr>
          <p:cNvPr id="21" name="Straight Arrow Connector 20"/>
          <p:cNvCxnSpPr/>
          <p:nvPr/>
        </p:nvCxnSpPr>
        <p:spPr bwMode="auto">
          <a:xfrm flipH="1" flipV="1">
            <a:off x="3200400" y="5600700"/>
            <a:ext cx="914400"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3" name="TextBox 22"/>
          <p:cNvSpPr txBox="1"/>
          <p:nvPr/>
        </p:nvSpPr>
        <p:spPr>
          <a:xfrm>
            <a:off x="4495800" y="4457700"/>
            <a:ext cx="1752600" cy="276999"/>
          </a:xfrm>
          <a:prstGeom prst="rect">
            <a:avLst/>
          </a:prstGeom>
          <a:noFill/>
        </p:spPr>
        <p:txBody>
          <a:bodyPr wrap="square" rtlCol="0">
            <a:spAutoFit/>
          </a:bodyPr>
          <a:lstStyle/>
          <a:p>
            <a:r>
              <a:rPr lang="en-US" sz="1200" dirty="0" smtClean="0"/>
              <a:t>Fabric shuttle system</a:t>
            </a:r>
            <a:endParaRPr lang="en-US" sz="1200" dirty="0"/>
          </a:p>
        </p:txBody>
      </p:sp>
      <p:cxnSp>
        <p:nvCxnSpPr>
          <p:cNvPr id="24" name="Straight Arrow Connector 23"/>
          <p:cNvCxnSpPr/>
          <p:nvPr/>
        </p:nvCxnSpPr>
        <p:spPr bwMode="auto">
          <a:xfrm flipV="1">
            <a:off x="5638800" y="3695700"/>
            <a:ext cx="381000" cy="762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6" name="TextBox 25"/>
          <p:cNvSpPr txBox="1"/>
          <p:nvPr/>
        </p:nvSpPr>
        <p:spPr>
          <a:xfrm>
            <a:off x="7162800" y="4991100"/>
            <a:ext cx="1752600" cy="276999"/>
          </a:xfrm>
          <a:prstGeom prst="rect">
            <a:avLst/>
          </a:prstGeom>
          <a:noFill/>
        </p:spPr>
        <p:txBody>
          <a:bodyPr wrap="square" rtlCol="0">
            <a:spAutoFit/>
          </a:bodyPr>
          <a:lstStyle/>
          <a:p>
            <a:r>
              <a:rPr lang="en-US" sz="1200" dirty="0" smtClean="0"/>
              <a:t>Fabric </a:t>
            </a:r>
            <a:endParaRPr lang="en-US" sz="1200" dirty="0"/>
          </a:p>
        </p:txBody>
      </p:sp>
      <p:cxnSp>
        <p:nvCxnSpPr>
          <p:cNvPr id="27" name="Straight Arrow Connector 26"/>
          <p:cNvCxnSpPr/>
          <p:nvPr/>
        </p:nvCxnSpPr>
        <p:spPr bwMode="auto">
          <a:xfrm flipH="1" flipV="1">
            <a:off x="7162800" y="4381500"/>
            <a:ext cx="381000" cy="609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 Placeholder 1"/>
          <p:cNvSpPr>
            <a:spLocks noGrp="1"/>
          </p:cNvSpPr>
          <p:nvPr>
            <p:ph type="body" sz="quarter" idx="14"/>
          </p:nvPr>
        </p:nvSpPr>
        <p:spPr/>
        <p:txBody>
          <a:bodyPr/>
          <a:lstStyle/>
          <a:p>
            <a:r>
              <a:rPr lang="en-US" dirty="0" smtClean="0"/>
              <a:t>Typical Azdel Manufacturing Cell</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10</a:t>
            </a:fld>
            <a:endParaRPr lang="en-US"/>
          </a:p>
        </p:txBody>
      </p:sp>
    </p:spTree>
    <p:extLst>
      <p:ext uri="{BB962C8B-B14F-4D97-AF65-F5344CB8AC3E}">
        <p14:creationId xmlns:p14="http://schemas.microsoft.com/office/powerpoint/2010/main" val="4218592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grayscl/>
          </a:blip>
          <a:srcRect/>
          <a:stretch>
            <a:fillRect/>
          </a:stretch>
        </p:blipFill>
        <p:spPr bwMode="auto">
          <a:xfrm>
            <a:off x="647700" y="1066800"/>
            <a:ext cx="7848600" cy="5257800"/>
          </a:xfrm>
          <a:prstGeom prst="rect">
            <a:avLst/>
          </a:prstGeom>
          <a:noFill/>
          <a:ln w="9525">
            <a:noFill/>
            <a:miter lim="800000"/>
            <a:headEnd/>
            <a:tailEnd/>
          </a:ln>
        </p:spPr>
      </p:pic>
      <p:pic>
        <p:nvPicPr>
          <p:cNvPr id="3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7500" b="90000" l="9951" r="35558"/>
                    </a14:imgEffect>
                  </a14:imgLayer>
                </a14:imgProps>
              </a:ext>
            </a:extLst>
          </a:blip>
          <a:srcRect/>
          <a:stretch>
            <a:fillRect/>
          </a:stretch>
        </p:blipFill>
        <p:spPr bwMode="auto">
          <a:xfrm>
            <a:off x="647700" y="1066800"/>
            <a:ext cx="7848600" cy="5257800"/>
          </a:xfrm>
          <a:prstGeom prst="rect">
            <a:avLst/>
          </a:prstGeom>
          <a:noFill/>
          <a:ln w="9525">
            <a:noFill/>
            <a:miter lim="800000"/>
            <a:headEnd/>
            <a:tailEnd/>
          </a:ln>
        </p:spPr>
      </p:pic>
      <p:sp>
        <p:nvSpPr>
          <p:cNvPr id="16" name="TextBox 15"/>
          <p:cNvSpPr txBox="1"/>
          <p:nvPr/>
        </p:nvSpPr>
        <p:spPr>
          <a:xfrm>
            <a:off x="533400" y="3238500"/>
            <a:ext cx="1752600" cy="276999"/>
          </a:xfrm>
          <a:prstGeom prst="rect">
            <a:avLst/>
          </a:prstGeom>
          <a:noFill/>
        </p:spPr>
        <p:txBody>
          <a:bodyPr wrap="square" rtlCol="0">
            <a:spAutoFit/>
          </a:bodyPr>
          <a:lstStyle/>
          <a:p>
            <a:r>
              <a:rPr lang="en-US" sz="1200" dirty="0" smtClean="0"/>
              <a:t>Clamped SuperLite</a:t>
            </a:r>
            <a:endParaRPr lang="en-US" sz="1200" dirty="0"/>
          </a:p>
        </p:txBody>
      </p:sp>
      <p:cxnSp>
        <p:nvCxnSpPr>
          <p:cNvPr id="17" name="Straight Arrow Connector 16"/>
          <p:cNvCxnSpPr/>
          <p:nvPr/>
        </p:nvCxnSpPr>
        <p:spPr bwMode="auto">
          <a:xfrm>
            <a:off x="1828800" y="36195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8" name="TextBox 17"/>
          <p:cNvSpPr txBox="1"/>
          <p:nvPr/>
        </p:nvSpPr>
        <p:spPr>
          <a:xfrm>
            <a:off x="152400" y="3924300"/>
            <a:ext cx="1752600" cy="276999"/>
          </a:xfrm>
          <a:prstGeom prst="rect">
            <a:avLst/>
          </a:prstGeom>
          <a:noFill/>
        </p:spPr>
        <p:txBody>
          <a:bodyPr wrap="square" rtlCol="0">
            <a:spAutoFit/>
          </a:bodyPr>
          <a:lstStyle/>
          <a:p>
            <a:r>
              <a:rPr lang="en-US" sz="1200" dirty="0" smtClean="0"/>
              <a:t>Indexing conveyor</a:t>
            </a:r>
            <a:endParaRPr lang="en-US" sz="1200" dirty="0"/>
          </a:p>
        </p:txBody>
      </p:sp>
      <p:cxnSp>
        <p:nvCxnSpPr>
          <p:cNvPr id="19" name="Straight Arrow Connector 18"/>
          <p:cNvCxnSpPr/>
          <p:nvPr/>
        </p:nvCxnSpPr>
        <p:spPr bwMode="auto">
          <a:xfrm>
            <a:off x="990600" y="42291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0" name="TextBox 19"/>
          <p:cNvSpPr txBox="1"/>
          <p:nvPr/>
        </p:nvSpPr>
        <p:spPr>
          <a:xfrm>
            <a:off x="3581400" y="5753100"/>
            <a:ext cx="1752600" cy="276999"/>
          </a:xfrm>
          <a:prstGeom prst="rect">
            <a:avLst/>
          </a:prstGeom>
          <a:noFill/>
        </p:spPr>
        <p:txBody>
          <a:bodyPr wrap="square" rtlCol="0">
            <a:spAutoFit/>
          </a:bodyPr>
          <a:lstStyle/>
          <a:p>
            <a:r>
              <a:rPr lang="en-US" sz="1200" dirty="0" smtClean="0"/>
              <a:t>Pallet of SuperLite</a:t>
            </a:r>
            <a:endParaRPr lang="en-US" sz="1200" dirty="0"/>
          </a:p>
        </p:txBody>
      </p:sp>
      <p:cxnSp>
        <p:nvCxnSpPr>
          <p:cNvPr id="21" name="Straight Arrow Connector 20"/>
          <p:cNvCxnSpPr/>
          <p:nvPr/>
        </p:nvCxnSpPr>
        <p:spPr bwMode="auto">
          <a:xfrm flipH="1" flipV="1">
            <a:off x="3200400" y="5600700"/>
            <a:ext cx="914400" cy="152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 Placeholder 1"/>
          <p:cNvSpPr>
            <a:spLocks noGrp="1"/>
          </p:cNvSpPr>
          <p:nvPr>
            <p:ph type="body" sz="quarter" idx="14"/>
          </p:nvPr>
        </p:nvSpPr>
        <p:spPr/>
        <p:txBody>
          <a:bodyPr/>
          <a:lstStyle/>
          <a:p>
            <a:r>
              <a:rPr lang="en-US" dirty="0" smtClean="0"/>
              <a:t>Product Loading &amp; Conveying</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11</a:t>
            </a:fld>
            <a:endParaRPr lang="en-US"/>
          </a:p>
        </p:txBody>
      </p:sp>
    </p:spTree>
    <p:extLst>
      <p:ext uri="{BB962C8B-B14F-4D97-AF65-F5344CB8AC3E}">
        <p14:creationId xmlns:p14="http://schemas.microsoft.com/office/powerpoint/2010/main" val="3483451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677782"/>
            <a:ext cx="8915400" cy="4199020"/>
          </a:xfrm>
          <a:prstGeom prst="rect">
            <a:avLst/>
          </a:prstGeom>
        </p:spPr>
        <p:txBody>
          <a:bodyPr/>
          <a:lstStyle/>
          <a:p>
            <a:pPr>
              <a:spcAft>
                <a:spcPts val="600"/>
              </a:spcAft>
              <a:defRPr/>
            </a:pPr>
            <a:r>
              <a:rPr lang="en-US" sz="1800" b="1" u="sng" dirty="0" smtClean="0"/>
              <a:t>Capture Types</a:t>
            </a:r>
          </a:p>
          <a:p>
            <a:pPr marL="342900" indent="-342900" eaLnBrk="1" fontAlgn="auto" hangingPunct="1">
              <a:spcBef>
                <a:spcPts val="0"/>
              </a:spcBef>
              <a:spcAft>
                <a:spcPts val="0"/>
              </a:spcAft>
              <a:buFont typeface="Arial" pitchFamily="34" charset="0"/>
              <a:buChar char="•"/>
              <a:defRPr/>
            </a:pPr>
            <a:r>
              <a:rPr lang="en-US" sz="1800" kern="0" dirty="0" smtClean="0">
                <a:latin typeface="+mj-lt"/>
                <a:cs typeface="Calibri" pitchFamily="34" charset="0"/>
              </a:rPr>
              <a:t>Vacuum </a:t>
            </a:r>
            <a:r>
              <a:rPr lang="en-US" sz="1800" kern="0" dirty="0">
                <a:latin typeface="+mj-lt"/>
                <a:cs typeface="Calibri" pitchFamily="34" charset="0"/>
              </a:rPr>
              <a:t>pick-up systems – good range of </a:t>
            </a:r>
            <a:r>
              <a:rPr lang="en-US" sz="1800" kern="0" dirty="0" smtClean="0">
                <a:latin typeface="+mj-lt"/>
                <a:cs typeface="Calibri" pitchFamily="34" charset="0"/>
              </a:rPr>
              <a:t>motion but sensitive </a:t>
            </a:r>
            <a:r>
              <a:rPr lang="en-US" sz="1800" kern="0" dirty="0">
                <a:latin typeface="+mj-lt"/>
                <a:cs typeface="Calibri" pitchFamily="34" charset="0"/>
              </a:rPr>
              <a:t>to season static “sticking” and sheet permeability. </a:t>
            </a:r>
            <a:endParaRPr lang="en-US" sz="1800" kern="0" dirty="0" smtClean="0">
              <a:latin typeface="+mj-lt"/>
              <a:cs typeface="Calibri" pitchFamily="34" charset="0"/>
            </a:endParaRPr>
          </a:p>
          <a:p>
            <a:pPr marL="342900" indent="-342900" eaLnBrk="1" fontAlgn="auto" hangingPunct="1">
              <a:spcBef>
                <a:spcPts val="0"/>
              </a:spcBef>
              <a:spcAft>
                <a:spcPts val="0"/>
              </a:spcAft>
              <a:buFont typeface="Arial" pitchFamily="34" charset="0"/>
              <a:buChar char="•"/>
              <a:defRPr/>
            </a:pPr>
            <a:r>
              <a:rPr lang="en-US" sz="1800" kern="0" dirty="0" smtClean="0">
                <a:latin typeface="+mj-lt"/>
                <a:cs typeface="Calibri" pitchFamily="34" charset="0"/>
              </a:rPr>
              <a:t>Needle </a:t>
            </a:r>
            <a:r>
              <a:rPr lang="en-US" sz="1800" kern="0" dirty="0">
                <a:latin typeface="+mj-lt"/>
                <a:cs typeface="Calibri" pitchFamily="34" charset="0"/>
              </a:rPr>
              <a:t>grippers – better for permeable sheet. </a:t>
            </a:r>
          </a:p>
          <a:p>
            <a:pPr marL="342900" indent="-342900" eaLnBrk="1" fontAlgn="auto" hangingPunct="1">
              <a:spcBef>
                <a:spcPts val="0"/>
              </a:spcBef>
              <a:spcAft>
                <a:spcPts val="600"/>
              </a:spcAft>
              <a:buFont typeface="Arial" pitchFamily="34" charset="0"/>
              <a:buChar char="•"/>
              <a:defRPr/>
            </a:pPr>
            <a:r>
              <a:rPr lang="en-US" sz="1800" kern="0" dirty="0" smtClean="0">
                <a:latin typeface="+mj-lt"/>
                <a:cs typeface="Calibri" pitchFamily="34" charset="0"/>
              </a:rPr>
              <a:t>Combo </a:t>
            </a:r>
            <a:r>
              <a:rPr lang="en-US" sz="1800" kern="0" dirty="0">
                <a:latin typeface="+mj-lt"/>
                <a:cs typeface="Calibri" pitchFamily="34" charset="0"/>
              </a:rPr>
              <a:t>– best system. Sequenced vacuum used to help eliminate </a:t>
            </a:r>
            <a:r>
              <a:rPr lang="en-US" sz="1800" kern="0" dirty="0" smtClean="0">
                <a:latin typeface="+mj-lt"/>
                <a:cs typeface="Calibri" pitchFamily="34" charset="0"/>
              </a:rPr>
              <a:t>static-induced </a:t>
            </a:r>
            <a:r>
              <a:rPr lang="en-US" sz="1800" kern="0" dirty="0">
                <a:latin typeface="+mj-lt"/>
                <a:cs typeface="Calibri" pitchFamily="34" charset="0"/>
              </a:rPr>
              <a:t>sheet sticking and needle grippers to eliminate permeability </a:t>
            </a:r>
            <a:r>
              <a:rPr lang="en-US" sz="1800" kern="0" dirty="0" smtClean="0">
                <a:latin typeface="+mj-lt"/>
                <a:cs typeface="Calibri" pitchFamily="34" charset="0"/>
              </a:rPr>
              <a:t>issues.</a:t>
            </a:r>
          </a:p>
          <a:p>
            <a:pPr marL="342900" indent="-342900" eaLnBrk="1" fontAlgn="auto" hangingPunct="1">
              <a:spcBef>
                <a:spcPts val="0"/>
              </a:spcBef>
              <a:spcAft>
                <a:spcPts val="600"/>
              </a:spcAft>
              <a:defRPr/>
            </a:pPr>
            <a:r>
              <a:rPr lang="en-US" sz="1800" u="sng" kern="0" dirty="0" smtClean="0">
                <a:latin typeface="+mj-lt"/>
                <a:cs typeface="Calibri" pitchFamily="34" charset="0"/>
              </a:rPr>
              <a:t>Vacuum</a:t>
            </a:r>
          </a:p>
          <a:p>
            <a:pPr marL="342900" indent="-342900" eaLnBrk="1" fontAlgn="auto" hangingPunct="1">
              <a:spcBef>
                <a:spcPts val="0"/>
              </a:spcBef>
              <a:spcAft>
                <a:spcPts val="600"/>
              </a:spcAft>
              <a:defRPr/>
            </a:pPr>
            <a:r>
              <a:rPr lang="en-US" sz="1800" kern="0" dirty="0" smtClean="0">
                <a:latin typeface="+mj-lt"/>
                <a:cs typeface="Calibri" pitchFamily="34" charset="0"/>
              </a:rPr>
              <a:t>The quantity </a:t>
            </a:r>
            <a:r>
              <a:rPr lang="en-US" sz="1800" kern="0" dirty="0">
                <a:latin typeface="+mj-lt"/>
                <a:cs typeface="Calibri" pitchFamily="34" charset="0"/>
              </a:rPr>
              <a:t>of suction cups and grippers are </a:t>
            </a:r>
            <a:r>
              <a:rPr lang="en-US" sz="1800" kern="0" dirty="0" smtClean="0">
                <a:latin typeface="+mj-lt"/>
                <a:cs typeface="Calibri" pitchFamily="34" charset="0"/>
              </a:rPr>
              <a:t>dependent </a:t>
            </a:r>
            <a:r>
              <a:rPr lang="en-US" sz="1800" kern="0" dirty="0">
                <a:latin typeface="+mj-lt"/>
                <a:cs typeface="Calibri" pitchFamily="34" charset="0"/>
              </a:rPr>
              <a:t>on </a:t>
            </a:r>
            <a:r>
              <a:rPr lang="en-US" sz="1800" kern="0" dirty="0" smtClean="0">
                <a:latin typeface="+mj-lt"/>
                <a:cs typeface="Calibri" pitchFamily="34" charset="0"/>
              </a:rPr>
              <a:t>sheet construction, size, and air permeability.  Since most Azdel material has some air permeability, a trial-and-error approach may be needed.  A recommended starting point is 12 </a:t>
            </a:r>
            <a:r>
              <a:rPr lang="en-US" sz="1800" kern="0" dirty="0">
                <a:latin typeface="+mj-lt"/>
                <a:cs typeface="Calibri" pitchFamily="34" charset="0"/>
              </a:rPr>
              <a:t>suction cups and 8 needle </a:t>
            </a:r>
            <a:r>
              <a:rPr lang="en-US" sz="1800" kern="0" dirty="0" smtClean="0">
                <a:latin typeface="+mj-lt"/>
                <a:cs typeface="Calibri" pitchFamily="34" charset="0"/>
              </a:rPr>
              <a:t>grippers</a:t>
            </a:r>
            <a:r>
              <a:rPr lang="en-US" sz="1800" kern="0" dirty="0">
                <a:latin typeface="+mj-lt"/>
                <a:cs typeface="Calibri" pitchFamily="34" charset="0"/>
              </a:rPr>
              <a:t>.  </a:t>
            </a:r>
          </a:p>
          <a:p>
            <a:pPr marL="342900" indent="-342900" eaLnBrk="1" fontAlgn="auto" hangingPunct="1">
              <a:spcBef>
                <a:spcPts val="0"/>
              </a:spcBef>
              <a:spcAft>
                <a:spcPts val="0"/>
              </a:spcAft>
              <a:defRPr/>
            </a:pPr>
            <a:r>
              <a:rPr lang="en-US" sz="1800" kern="0" dirty="0" smtClean="0">
                <a:latin typeface="+mj-lt"/>
                <a:cs typeface="Calibri" pitchFamily="34" charset="0"/>
              </a:rPr>
              <a:t>There are multiple cups available including single bellow (below left) and double below (below right).  Double bellow is recommended because of its enhanced grip on the sheet surface and reduced risk of grip failure. </a:t>
            </a:r>
          </a:p>
          <a:p>
            <a:pPr>
              <a:defRPr/>
            </a:pPr>
            <a:endParaRPr lang="en-US" sz="1400" dirty="0"/>
          </a:p>
          <a:p>
            <a:pPr marL="342900" indent="-342900">
              <a:spcBef>
                <a:spcPct val="20000"/>
              </a:spcBef>
              <a:defRPr/>
            </a:pPr>
            <a:endParaRPr lang="en-US" sz="1400" kern="0" dirty="0">
              <a:latin typeface="Calibri" pitchFamily="34" charset="0"/>
              <a:ea typeface="+mn-ea"/>
              <a:cs typeface="Calibri" pitchFamily="34" charset="0"/>
            </a:endParaRPr>
          </a:p>
          <a:p>
            <a:pPr marL="342900" indent="-342900">
              <a:spcBef>
                <a:spcPct val="20000"/>
              </a:spcBef>
              <a:buFontTx/>
              <a:buChar char="•"/>
              <a:defRPr/>
            </a:pPr>
            <a:endParaRPr lang="en-US" sz="1400" kern="0" dirty="0">
              <a:latin typeface="Calibri" pitchFamily="34" charset="0"/>
              <a:ea typeface="+mn-ea"/>
              <a:cs typeface="Calibri" pitchFamily="34" charset="0"/>
            </a:endParaRPr>
          </a:p>
          <a:p>
            <a:pPr marL="342900" indent="-342900">
              <a:spcBef>
                <a:spcPct val="20000"/>
              </a:spcBef>
              <a:buFontTx/>
              <a:buChar char="•"/>
              <a:defRPr/>
            </a:pPr>
            <a:endParaRPr lang="en-US" sz="2000" kern="0" dirty="0">
              <a:latin typeface="Calibri" pitchFamily="34" charset="0"/>
              <a:ea typeface="+mn-ea"/>
              <a:cs typeface="Calibri"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019800" y="4982633"/>
            <a:ext cx="2819400" cy="1722967"/>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057400" y="5105400"/>
            <a:ext cx="3048000" cy="167640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a:t>Pick and </a:t>
            </a:r>
            <a:r>
              <a:rPr lang="en-US" dirty="0" smtClean="0"/>
              <a:t>Place</a:t>
            </a:r>
            <a:endParaRPr lang="en-US" dirty="0">
              <a:solidFill>
                <a:srgbClr val="FF643F"/>
              </a:solidFill>
            </a:endParaRPr>
          </a:p>
        </p:txBody>
      </p:sp>
      <p:sp>
        <p:nvSpPr>
          <p:cNvPr id="6" name="Slide Number Placeholder 5"/>
          <p:cNvSpPr>
            <a:spLocks noGrp="1"/>
          </p:cNvSpPr>
          <p:nvPr>
            <p:ph type="sldNum" sz="quarter" idx="17"/>
          </p:nvPr>
        </p:nvSpPr>
        <p:spPr/>
        <p:txBody>
          <a:bodyPr/>
          <a:lstStyle/>
          <a:p>
            <a:fld id="{9BE9A201-BA3B-46DC-B831-D714434C50AF}" type="slidenum">
              <a:rPr lang="en-US" smtClean="0"/>
              <a:t>12</a:t>
            </a:fld>
            <a:endParaRPr lang="en-US"/>
          </a:p>
        </p:txBody>
      </p:sp>
    </p:spTree>
    <p:extLst>
      <p:ext uri="{BB962C8B-B14F-4D97-AF65-F5344CB8AC3E}">
        <p14:creationId xmlns:p14="http://schemas.microsoft.com/office/powerpoint/2010/main" val="371142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 y="599263"/>
            <a:ext cx="8915400" cy="2057400"/>
          </a:xfrm>
          <a:prstGeom prst="rect">
            <a:avLst/>
          </a:prstGeom>
        </p:spPr>
        <p:txBody>
          <a:bodyPr/>
          <a:lstStyle/>
          <a:p>
            <a:pPr marL="342900" indent="-342900" eaLnBrk="1" fontAlgn="auto" hangingPunct="1">
              <a:spcBef>
                <a:spcPts val="0"/>
              </a:spcBef>
              <a:spcAft>
                <a:spcPts val="600"/>
              </a:spcAft>
              <a:defRPr/>
            </a:pPr>
            <a:r>
              <a:rPr lang="en-US" sz="1900" u="sng" kern="0" dirty="0" smtClean="0">
                <a:latin typeface="+mj-lt"/>
                <a:cs typeface="Calibri" pitchFamily="34" charset="0"/>
              </a:rPr>
              <a:t>Needle grippers</a:t>
            </a:r>
            <a:endParaRPr lang="en-US" sz="1900" u="sng" kern="0" dirty="0">
              <a:latin typeface="+mj-lt"/>
              <a:cs typeface="Calibri" pitchFamily="34" charset="0"/>
            </a:endParaRPr>
          </a:p>
          <a:p>
            <a:pPr marL="342900" indent="-342900" eaLnBrk="1" fontAlgn="auto" hangingPunct="1">
              <a:spcBef>
                <a:spcPts val="0"/>
              </a:spcBef>
              <a:spcAft>
                <a:spcPts val="600"/>
              </a:spcAft>
              <a:defRPr/>
            </a:pPr>
            <a:r>
              <a:rPr lang="en-US" sz="1900" kern="0" dirty="0" smtClean="0">
                <a:latin typeface="+mj-lt"/>
                <a:cs typeface="Calibri" pitchFamily="34" charset="0"/>
              </a:rPr>
              <a:t>Needle grippers are pneumatically-activated sharp-tip pins that penetrate the Azdel material at an angle from above the sheet.  The illustrations below show the pin blocks in both the non-activated and activated modes.  These have the advantage of not being susceptible to sheet air permeability.</a:t>
            </a:r>
            <a:endParaRPr lang="en-US" sz="1900"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endParaRPr lang="en-US" sz="1900" kern="0" dirty="0" smtClean="0">
              <a:latin typeface="+mj-lt"/>
              <a:cs typeface="Calibri" pitchFamily="34" charset="0"/>
            </a:endParaRPr>
          </a:p>
          <a:p>
            <a:pPr>
              <a:defRPr/>
            </a:pPr>
            <a:endParaRPr lang="en-US" sz="1400" dirty="0"/>
          </a:p>
          <a:p>
            <a:pPr marL="342900" indent="-342900">
              <a:spcBef>
                <a:spcPct val="20000"/>
              </a:spcBef>
              <a:defRPr/>
            </a:pPr>
            <a:endParaRPr lang="en-US" sz="1400" kern="0" dirty="0">
              <a:latin typeface="Calibri" pitchFamily="34" charset="0"/>
              <a:ea typeface="+mn-ea"/>
              <a:cs typeface="Calibri" pitchFamily="34" charset="0"/>
            </a:endParaRPr>
          </a:p>
          <a:p>
            <a:pPr marL="342900" indent="-342900">
              <a:spcBef>
                <a:spcPct val="20000"/>
              </a:spcBef>
              <a:defRPr/>
            </a:pPr>
            <a:endParaRPr lang="en-US" sz="1400" kern="0" dirty="0">
              <a:latin typeface="Calibri" pitchFamily="34" charset="0"/>
              <a:ea typeface="+mn-ea"/>
              <a:cs typeface="Calibr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rot="10800000">
            <a:off x="304800" y="2436755"/>
            <a:ext cx="4114800" cy="19643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rot="10800000">
            <a:off x="4457700" y="2436755"/>
            <a:ext cx="4610100" cy="1949820"/>
          </a:xfrm>
          <a:prstGeom prst="rect">
            <a:avLst/>
          </a:prstGeom>
          <a:noFill/>
          <a:ln w="9525">
            <a:noFill/>
            <a:miter lim="800000"/>
            <a:headEnd/>
            <a:tailEnd/>
          </a:ln>
        </p:spPr>
      </p:pic>
      <p:sp>
        <p:nvSpPr>
          <p:cNvPr id="7" name="TextBox 6"/>
          <p:cNvSpPr txBox="1"/>
          <p:nvPr/>
        </p:nvSpPr>
        <p:spPr>
          <a:xfrm>
            <a:off x="914400" y="4358580"/>
            <a:ext cx="2590800" cy="338554"/>
          </a:xfrm>
          <a:prstGeom prst="rect">
            <a:avLst/>
          </a:prstGeom>
          <a:noFill/>
        </p:spPr>
        <p:txBody>
          <a:bodyPr wrap="square" rtlCol="0">
            <a:spAutoFit/>
          </a:bodyPr>
          <a:lstStyle/>
          <a:p>
            <a:r>
              <a:rPr lang="en-US" sz="1600" dirty="0" smtClean="0"/>
              <a:t>Gripper pins not activated</a:t>
            </a:r>
            <a:endParaRPr lang="en-US" sz="1600" dirty="0"/>
          </a:p>
        </p:txBody>
      </p:sp>
      <p:sp>
        <p:nvSpPr>
          <p:cNvPr id="8" name="TextBox 7"/>
          <p:cNvSpPr txBox="1"/>
          <p:nvPr/>
        </p:nvSpPr>
        <p:spPr>
          <a:xfrm>
            <a:off x="5410200" y="4358580"/>
            <a:ext cx="2286000" cy="338554"/>
          </a:xfrm>
          <a:prstGeom prst="rect">
            <a:avLst/>
          </a:prstGeom>
          <a:noFill/>
        </p:spPr>
        <p:txBody>
          <a:bodyPr wrap="square" rtlCol="0">
            <a:spAutoFit/>
          </a:bodyPr>
          <a:lstStyle/>
          <a:p>
            <a:r>
              <a:rPr lang="en-US" sz="1600" dirty="0" smtClean="0"/>
              <a:t>Gripper pins activated</a:t>
            </a:r>
            <a:endParaRPr lang="en-US" sz="1600" dirty="0"/>
          </a:p>
        </p:txBody>
      </p:sp>
      <p:cxnSp>
        <p:nvCxnSpPr>
          <p:cNvPr id="10" name="Straight Arrow Connector 9"/>
          <p:cNvCxnSpPr/>
          <p:nvPr/>
        </p:nvCxnSpPr>
        <p:spPr bwMode="auto">
          <a:xfrm flipH="1">
            <a:off x="2324100" y="2459443"/>
            <a:ext cx="304800" cy="1524000"/>
          </a:xfrm>
          <a:prstGeom prst="straightConnector1">
            <a:avLst/>
          </a:prstGeom>
          <a:solidFill>
            <a:schemeClr val="accent1"/>
          </a:solidFill>
          <a:ln w="19050" cap="flat" cmpd="sng" algn="ctr">
            <a:solidFill>
              <a:schemeClr val="bg1"/>
            </a:solidFill>
            <a:prstDash val="solid"/>
            <a:round/>
            <a:headEnd type="none" w="med" len="med"/>
            <a:tailEnd type="arrow"/>
          </a:ln>
          <a:effectLst/>
        </p:spPr>
      </p:cxnSp>
      <p:cxnSp>
        <p:nvCxnSpPr>
          <p:cNvPr id="14" name="Straight Arrow Connector 13"/>
          <p:cNvCxnSpPr/>
          <p:nvPr/>
        </p:nvCxnSpPr>
        <p:spPr bwMode="auto">
          <a:xfrm>
            <a:off x="2705100" y="2471030"/>
            <a:ext cx="76200" cy="1524000"/>
          </a:xfrm>
          <a:prstGeom prst="straightConnector1">
            <a:avLst/>
          </a:prstGeom>
          <a:solidFill>
            <a:schemeClr val="accent1"/>
          </a:solidFill>
          <a:ln w="19050" cap="flat" cmpd="sng" algn="ctr">
            <a:solidFill>
              <a:schemeClr val="bg1"/>
            </a:solidFill>
            <a:prstDash val="solid"/>
            <a:round/>
            <a:headEnd type="none" w="med" len="med"/>
            <a:tailEnd type="arrow"/>
          </a:ln>
          <a:effectLst/>
        </p:spPr>
      </p:cxnSp>
      <p:cxnSp>
        <p:nvCxnSpPr>
          <p:cNvPr id="15" name="Straight Arrow Connector 14"/>
          <p:cNvCxnSpPr/>
          <p:nvPr/>
        </p:nvCxnSpPr>
        <p:spPr bwMode="auto">
          <a:xfrm flipH="1">
            <a:off x="6477000" y="2715934"/>
            <a:ext cx="381000" cy="1447800"/>
          </a:xfrm>
          <a:prstGeom prst="straightConnector1">
            <a:avLst/>
          </a:prstGeom>
          <a:solidFill>
            <a:schemeClr val="accent1"/>
          </a:solidFill>
          <a:ln w="19050" cap="flat" cmpd="sng" algn="ctr">
            <a:solidFill>
              <a:schemeClr val="bg1"/>
            </a:solidFill>
            <a:prstDash val="solid"/>
            <a:round/>
            <a:headEnd type="none" w="med" len="med"/>
            <a:tailEnd type="arrow"/>
          </a:ln>
          <a:effectLst/>
        </p:spPr>
      </p:cxnSp>
      <p:cxnSp>
        <p:nvCxnSpPr>
          <p:cNvPr id="16" name="Straight Arrow Connector 15"/>
          <p:cNvCxnSpPr/>
          <p:nvPr/>
        </p:nvCxnSpPr>
        <p:spPr bwMode="auto">
          <a:xfrm flipH="1">
            <a:off x="6896100" y="2696029"/>
            <a:ext cx="76200" cy="1524000"/>
          </a:xfrm>
          <a:prstGeom prst="straightConnector1">
            <a:avLst/>
          </a:prstGeom>
          <a:solidFill>
            <a:schemeClr val="accent1"/>
          </a:solidFill>
          <a:ln w="19050" cap="flat" cmpd="sng" algn="ctr">
            <a:solidFill>
              <a:schemeClr val="bg1"/>
            </a:solidFill>
            <a:prstDash val="solid"/>
            <a:round/>
            <a:headEnd type="none" w="med" len="med"/>
            <a:tailEnd type="arrow"/>
          </a:ln>
          <a:effectLst/>
        </p:spPr>
      </p:cxnSp>
      <p:sp>
        <p:nvSpPr>
          <p:cNvPr id="24" name="Rectangle 23"/>
          <p:cNvSpPr/>
          <p:nvPr/>
        </p:nvSpPr>
        <p:spPr>
          <a:xfrm>
            <a:off x="76200" y="4951355"/>
            <a:ext cx="8839200" cy="677108"/>
          </a:xfrm>
          <a:prstGeom prst="rect">
            <a:avLst/>
          </a:prstGeom>
        </p:spPr>
        <p:txBody>
          <a:bodyPr wrap="square">
            <a:spAutoFit/>
          </a:bodyPr>
          <a:lstStyle/>
          <a:p>
            <a:pPr marL="342900" indent="-342900" eaLnBrk="1" fontAlgn="auto" hangingPunct="1">
              <a:spcBef>
                <a:spcPts val="0"/>
              </a:spcBef>
              <a:spcAft>
                <a:spcPts val="600"/>
              </a:spcAft>
              <a:defRPr/>
            </a:pPr>
            <a:r>
              <a:rPr lang="en-US" sz="1900" kern="0" dirty="0" smtClean="0">
                <a:latin typeface="+mj-lt"/>
                <a:cs typeface="Calibri" pitchFamily="34" charset="0"/>
              </a:rPr>
              <a:t>As stated previously, </a:t>
            </a:r>
            <a:r>
              <a:rPr lang="en-US" sz="1900" u="sng" kern="0" dirty="0" smtClean="0">
                <a:latin typeface="+mj-lt"/>
                <a:cs typeface="Calibri" pitchFamily="34" charset="0"/>
              </a:rPr>
              <a:t>capture systems that use both suction and needle methods </a:t>
            </a:r>
            <a:r>
              <a:rPr lang="en-US" sz="1900" kern="0" dirty="0" smtClean="0">
                <a:latin typeface="+mj-lt"/>
                <a:cs typeface="Calibri" pitchFamily="34" charset="0"/>
              </a:rPr>
              <a:t>(Combo systems) </a:t>
            </a:r>
            <a:r>
              <a:rPr lang="en-US" sz="1900" u="sng" kern="0" dirty="0" smtClean="0">
                <a:latin typeface="+mj-lt"/>
                <a:cs typeface="Calibri" pitchFamily="34" charset="0"/>
              </a:rPr>
              <a:t>are the most effective and reliable</a:t>
            </a:r>
            <a:r>
              <a:rPr lang="en-US" sz="1900" kern="0" dirty="0" smtClean="0">
                <a:latin typeface="+mj-lt"/>
                <a:cs typeface="Calibri" pitchFamily="34" charset="0"/>
              </a:rPr>
              <a:t>.  </a:t>
            </a:r>
          </a:p>
        </p:txBody>
      </p:sp>
      <p:sp>
        <p:nvSpPr>
          <p:cNvPr id="2" name="Text Placeholder 1"/>
          <p:cNvSpPr>
            <a:spLocks noGrp="1"/>
          </p:cNvSpPr>
          <p:nvPr>
            <p:ph type="body" sz="quarter" idx="14"/>
          </p:nvPr>
        </p:nvSpPr>
        <p:spPr/>
        <p:txBody>
          <a:bodyPr/>
          <a:lstStyle/>
          <a:p>
            <a:r>
              <a:rPr lang="en-US" dirty="0" smtClean="0"/>
              <a:t>Pick and Place (cont.)</a:t>
            </a:r>
            <a:endParaRPr lang="en-US" dirty="0"/>
          </a:p>
        </p:txBody>
      </p:sp>
      <p:sp>
        <p:nvSpPr>
          <p:cNvPr id="4" name="Slide Number Placeholder 3"/>
          <p:cNvSpPr>
            <a:spLocks noGrp="1"/>
          </p:cNvSpPr>
          <p:nvPr>
            <p:ph type="sldNum" sz="quarter" idx="17"/>
          </p:nvPr>
        </p:nvSpPr>
        <p:spPr/>
        <p:txBody>
          <a:bodyPr/>
          <a:lstStyle/>
          <a:p>
            <a:fld id="{9BE9A201-BA3B-46DC-B831-D714434C50AF}" type="slidenum">
              <a:rPr lang="en-US" smtClean="0"/>
              <a:t>13</a:t>
            </a:fld>
            <a:endParaRPr lang="en-US"/>
          </a:p>
        </p:txBody>
      </p:sp>
    </p:spTree>
    <p:extLst>
      <p:ext uri="{BB962C8B-B14F-4D97-AF65-F5344CB8AC3E}">
        <p14:creationId xmlns:p14="http://schemas.microsoft.com/office/powerpoint/2010/main" val="80629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68876" y="828102"/>
            <a:ext cx="8915400" cy="5791200"/>
          </a:xfrm>
          <a:prstGeom prst="rect">
            <a:avLst/>
          </a:prstGeom>
        </p:spPr>
        <p:txBody>
          <a:bodyPr/>
          <a:lstStyle/>
          <a:p>
            <a:pPr marL="342900" indent="-342900" eaLnBrk="1" fontAlgn="auto" hangingPunct="1">
              <a:spcBef>
                <a:spcPts val="0"/>
              </a:spcBef>
              <a:spcAft>
                <a:spcPts val="600"/>
              </a:spcAft>
              <a:defRPr/>
            </a:pPr>
            <a:r>
              <a:rPr lang="en-US" sz="1800" kern="0" dirty="0" smtClean="0">
                <a:latin typeface="+mj-lt"/>
                <a:cs typeface="Calibri" pitchFamily="34" charset="0"/>
              </a:rPr>
              <a:t>Static electricity is a condition that is unavoidable and can sometimes cause two or more boards to stick together during lifting/conveying.  There are a number of measures to either reduce the static charge or defeat the sticking effect.</a:t>
            </a:r>
          </a:p>
          <a:p>
            <a:pPr>
              <a:spcAft>
                <a:spcPts val="600"/>
              </a:spcAft>
              <a:defRPr/>
            </a:pPr>
            <a:r>
              <a:rPr lang="en-US" sz="1900" b="1" dirty="0" smtClean="0">
                <a:latin typeface="+mj-lt"/>
              </a:rPr>
              <a:t>Static </a:t>
            </a:r>
            <a:r>
              <a:rPr lang="en-US" sz="1900" b="1" dirty="0">
                <a:latin typeface="+mj-lt"/>
              </a:rPr>
              <a:t>discharging brushes </a:t>
            </a:r>
          </a:p>
          <a:p>
            <a:pPr marL="342900" indent="-342900" eaLnBrk="1" fontAlgn="auto" hangingPunct="1">
              <a:spcBef>
                <a:spcPts val="0"/>
              </a:spcBef>
              <a:spcAft>
                <a:spcPts val="600"/>
              </a:spcAft>
              <a:defRPr/>
            </a:pPr>
            <a:r>
              <a:rPr lang="en-US" sz="1800" kern="0" dirty="0">
                <a:latin typeface="+mj-lt"/>
                <a:cs typeface="Calibri" pitchFamily="34" charset="0"/>
              </a:rPr>
              <a:t>Static brushes are often made from metal </a:t>
            </a:r>
            <a:r>
              <a:rPr lang="en-US" sz="1800" kern="0" dirty="0" smtClean="0">
                <a:latin typeface="+mj-lt"/>
                <a:cs typeface="Calibri" pitchFamily="34" charset="0"/>
              </a:rPr>
              <a:t>bristles </a:t>
            </a:r>
            <a:r>
              <a:rPr lang="en-US" sz="1800" kern="0" dirty="0">
                <a:latin typeface="+mj-lt"/>
                <a:cs typeface="Calibri" pitchFamily="34" charset="0"/>
              </a:rPr>
              <a:t>held together with a metal channel. They are made to discharge electricity created by static through a grounding </a:t>
            </a:r>
            <a:r>
              <a:rPr lang="en-US" sz="1800" kern="0" dirty="0" smtClean="0">
                <a:latin typeface="+mj-lt"/>
                <a:cs typeface="Calibri" pitchFamily="34" charset="0"/>
              </a:rPr>
              <a:t>wire.  The left-side image </a:t>
            </a:r>
            <a:r>
              <a:rPr lang="en-US" sz="1800" kern="0" dirty="0">
                <a:latin typeface="+mj-lt"/>
                <a:cs typeface="Calibri" pitchFamily="34" charset="0"/>
              </a:rPr>
              <a:t>on the next page is one example of a static discharging brush. It is manufactured by Precision Brush Company </a:t>
            </a:r>
            <a:r>
              <a:rPr lang="en-US" sz="1800" kern="0" dirty="0" smtClean="0">
                <a:latin typeface="+mj-lt"/>
                <a:cs typeface="Calibri" pitchFamily="34" charset="0"/>
              </a:rPr>
              <a:t>Inc.  There </a:t>
            </a:r>
            <a:r>
              <a:rPr lang="en-US" sz="1800" kern="0" dirty="0">
                <a:latin typeface="+mj-lt"/>
                <a:cs typeface="Calibri" pitchFamily="34" charset="0"/>
              </a:rPr>
              <a:t>are many other companies that make this type of brush. </a:t>
            </a:r>
          </a:p>
          <a:p>
            <a:pPr>
              <a:spcAft>
                <a:spcPts val="600"/>
              </a:spcAft>
              <a:defRPr/>
            </a:pPr>
            <a:r>
              <a:rPr lang="en-US" sz="1900" b="1" dirty="0" smtClean="0">
                <a:latin typeface="+mj-lt"/>
              </a:rPr>
              <a:t>Friction </a:t>
            </a:r>
            <a:r>
              <a:rPr lang="en-US" sz="1900" b="1" dirty="0">
                <a:latin typeface="+mj-lt"/>
              </a:rPr>
              <a:t>resistance brushes </a:t>
            </a:r>
          </a:p>
          <a:p>
            <a:pPr marL="342900" indent="-342900" eaLnBrk="1" fontAlgn="auto" hangingPunct="1">
              <a:spcBef>
                <a:spcPts val="0"/>
              </a:spcBef>
              <a:spcAft>
                <a:spcPts val="600"/>
              </a:spcAft>
              <a:defRPr/>
            </a:pPr>
            <a:r>
              <a:rPr lang="en-US" sz="1800" kern="0" dirty="0">
                <a:latin typeface="+mj-lt"/>
                <a:cs typeface="Calibri" pitchFamily="34" charset="0"/>
              </a:rPr>
              <a:t>These brushes </a:t>
            </a:r>
            <a:r>
              <a:rPr lang="en-US" sz="1800" kern="0" dirty="0" smtClean="0">
                <a:latin typeface="+mj-lt"/>
                <a:cs typeface="Calibri" pitchFamily="34" charset="0"/>
              </a:rPr>
              <a:t>are </a:t>
            </a:r>
            <a:r>
              <a:rPr lang="en-US" sz="1800" kern="0" dirty="0">
                <a:latin typeface="+mj-lt"/>
                <a:cs typeface="Calibri" pitchFamily="34" charset="0"/>
              </a:rPr>
              <a:t>made of synthetic bristles that are stiff and wider than a static discharge brush</a:t>
            </a:r>
            <a:r>
              <a:rPr lang="en-US" sz="1800" kern="0" dirty="0" smtClean="0">
                <a:latin typeface="+mj-lt"/>
                <a:cs typeface="Calibri" pitchFamily="34" charset="0"/>
              </a:rPr>
              <a:t>.  They </a:t>
            </a:r>
            <a:r>
              <a:rPr lang="en-US" sz="1800" kern="0" dirty="0">
                <a:latin typeface="+mj-lt"/>
                <a:cs typeface="Calibri" pitchFamily="34" charset="0"/>
              </a:rPr>
              <a:t>work by causing resistance </a:t>
            </a:r>
            <a:r>
              <a:rPr lang="en-US" sz="1800" kern="0" dirty="0" smtClean="0">
                <a:latin typeface="+mj-lt"/>
                <a:cs typeface="Calibri" pitchFamily="34" charset="0"/>
              </a:rPr>
              <a:t>(“dragging”) to </a:t>
            </a:r>
            <a:r>
              <a:rPr lang="en-US" sz="1800" kern="0" dirty="0">
                <a:latin typeface="+mj-lt"/>
                <a:cs typeface="Calibri" pitchFamily="34" charset="0"/>
              </a:rPr>
              <a:t>the sheets being picked up that is stronger than the static </a:t>
            </a:r>
            <a:r>
              <a:rPr lang="en-US" sz="1800" kern="0" dirty="0" smtClean="0">
                <a:latin typeface="+mj-lt"/>
                <a:cs typeface="Calibri" pitchFamily="34" charset="0"/>
              </a:rPr>
              <a:t>charge.  This causes the unwanted extra sheet(s) to fall away back onto the sheet stack. </a:t>
            </a:r>
            <a:r>
              <a:rPr lang="en-US" sz="1800" kern="0" dirty="0">
                <a:latin typeface="+mj-lt"/>
                <a:cs typeface="Calibri" pitchFamily="34" charset="0"/>
              </a:rPr>
              <a:t> </a:t>
            </a:r>
            <a:r>
              <a:rPr lang="en-US" sz="1800" kern="0" dirty="0" smtClean="0">
                <a:latin typeface="+mj-lt"/>
                <a:cs typeface="Calibri" pitchFamily="34" charset="0"/>
              </a:rPr>
              <a:t> A </a:t>
            </a:r>
            <a:r>
              <a:rPr lang="en-US" sz="1800" kern="0" dirty="0">
                <a:latin typeface="+mj-lt"/>
                <a:cs typeface="Calibri" pitchFamily="34" charset="0"/>
              </a:rPr>
              <a:t>common brush that is used for this purpose is the end of a push broom like </a:t>
            </a:r>
            <a:r>
              <a:rPr lang="en-US" sz="1800" kern="0" dirty="0" smtClean="0">
                <a:latin typeface="+mj-lt"/>
                <a:cs typeface="Calibri" pitchFamily="34" charset="0"/>
              </a:rPr>
              <a:t>one displayed on the right side of the next page. </a:t>
            </a:r>
            <a:endParaRPr lang="en-US" sz="1800" kern="0" dirty="0">
              <a:latin typeface="+mj-lt"/>
              <a:cs typeface="Calibri" pitchFamily="34" charset="0"/>
            </a:endParaRPr>
          </a:p>
          <a:p>
            <a:pPr>
              <a:defRPr/>
            </a:pPr>
            <a:endParaRPr lang="en-US" sz="3200" kern="0" dirty="0">
              <a:latin typeface="Calibri" pitchFamily="34" charset="0"/>
              <a:ea typeface="+mn-ea"/>
              <a:cs typeface="Calibri" pitchFamily="34" charset="0"/>
            </a:endParaRPr>
          </a:p>
        </p:txBody>
      </p:sp>
      <p:sp>
        <p:nvSpPr>
          <p:cNvPr id="7" name="TextBox 6"/>
          <p:cNvSpPr txBox="1"/>
          <p:nvPr/>
        </p:nvSpPr>
        <p:spPr>
          <a:xfrm>
            <a:off x="283772" y="6349313"/>
            <a:ext cx="2900153" cy="338554"/>
          </a:xfrm>
          <a:prstGeom prst="rect">
            <a:avLst/>
          </a:prstGeom>
          <a:noFill/>
        </p:spPr>
        <p:txBody>
          <a:bodyPr wrap="none" rtlCol="0">
            <a:spAutoFit/>
          </a:bodyPr>
          <a:lstStyle/>
          <a:p>
            <a:r>
              <a:rPr lang="en-US" sz="1600" dirty="0" smtClean="0"/>
              <a:t>*See next page for examples*</a:t>
            </a:r>
            <a:endParaRPr lang="en-US" sz="1600" dirty="0"/>
          </a:p>
        </p:txBody>
      </p:sp>
      <p:sp>
        <p:nvSpPr>
          <p:cNvPr id="2" name="Text Placeholder 1"/>
          <p:cNvSpPr>
            <a:spLocks noGrp="1"/>
          </p:cNvSpPr>
          <p:nvPr>
            <p:ph type="body" sz="quarter" idx="14"/>
          </p:nvPr>
        </p:nvSpPr>
        <p:spPr/>
        <p:txBody>
          <a:bodyPr/>
          <a:lstStyle/>
          <a:p>
            <a:r>
              <a:rPr lang="en-US" dirty="0" smtClean="0"/>
              <a:t>Static Electricity</a:t>
            </a:r>
            <a:endParaRPr lang="en-US" dirty="0"/>
          </a:p>
        </p:txBody>
      </p:sp>
      <p:sp>
        <p:nvSpPr>
          <p:cNvPr id="4" name="Slide Number Placeholder 3"/>
          <p:cNvSpPr>
            <a:spLocks noGrp="1"/>
          </p:cNvSpPr>
          <p:nvPr>
            <p:ph type="sldNum" sz="quarter" idx="17"/>
          </p:nvPr>
        </p:nvSpPr>
        <p:spPr/>
        <p:txBody>
          <a:bodyPr/>
          <a:lstStyle/>
          <a:p>
            <a:fld id="{9BE9A201-BA3B-46DC-B831-D714434C50AF}" type="slidenum">
              <a:rPr lang="en-US" smtClean="0"/>
              <a:t>14</a:t>
            </a:fld>
            <a:endParaRPr lang="en-US"/>
          </a:p>
        </p:txBody>
      </p:sp>
    </p:spTree>
    <p:extLst>
      <p:ext uri="{BB962C8B-B14F-4D97-AF65-F5344CB8AC3E}">
        <p14:creationId xmlns:p14="http://schemas.microsoft.com/office/powerpoint/2010/main" val="32668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6541" y="2192113"/>
            <a:ext cx="4181475" cy="35147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6541" y="744313"/>
            <a:ext cx="8077200" cy="1447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2341" y="2192113"/>
            <a:ext cx="2514600" cy="4072328"/>
          </a:xfrm>
          <a:prstGeom prst="rect">
            <a:avLst/>
          </a:prstGeom>
          <a:noFill/>
          <a:ln w="9525">
            <a:noFill/>
            <a:miter lim="800000"/>
            <a:headEnd/>
            <a:tailEnd/>
          </a:ln>
        </p:spPr>
      </p:pic>
      <p:sp>
        <p:nvSpPr>
          <p:cNvPr id="6" name="Rectangle 5"/>
          <p:cNvSpPr/>
          <p:nvPr/>
        </p:nvSpPr>
        <p:spPr>
          <a:xfrm>
            <a:off x="7389341" y="3639913"/>
            <a:ext cx="1524000" cy="1200329"/>
          </a:xfrm>
          <a:prstGeom prst="rect">
            <a:avLst/>
          </a:prstGeom>
        </p:spPr>
        <p:txBody>
          <a:bodyPr wrap="square">
            <a:spAutoFit/>
          </a:bodyPr>
          <a:lstStyle/>
          <a:p>
            <a:pPr>
              <a:defRPr/>
            </a:pPr>
            <a:r>
              <a:rPr lang="en-US" b="1" dirty="0" smtClean="0">
                <a:latin typeface="Calibri" pitchFamily="34" charset="0"/>
              </a:rPr>
              <a:t>Friction resistance brushes </a:t>
            </a:r>
            <a:endParaRPr lang="en-US" b="1" dirty="0">
              <a:latin typeface="Calibri" pitchFamily="34" charset="0"/>
            </a:endParaRPr>
          </a:p>
        </p:txBody>
      </p:sp>
      <p:cxnSp>
        <p:nvCxnSpPr>
          <p:cNvPr id="8" name="Straight Arrow Connector 7"/>
          <p:cNvCxnSpPr>
            <a:stCxn id="6" idx="1"/>
          </p:cNvCxnSpPr>
          <p:nvPr/>
        </p:nvCxnSpPr>
        <p:spPr bwMode="auto">
          <a:xfrm flipH="1" flipV="1">
            <a:off x="5636741" y="2954113"/>
            <a:ext cx="1752600" cy="128596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2" name="Straight Arrow Connector 11"/>
          <p:cNvCxnSpPr>
            <a:stCxn id="6" idx="1"/>
          </p:cNvCxnSpPr>
          <p:nvPr/>
        </p:nvCxnSpPr>
        <p:spPr bwMode="auto">
          <a:xfrm flipH="1">
            <a:off x="5865341" y="4240078"/>
            <a:ext cx="1524000" cy="138103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 name="Text Placeholder 1"/>
          <p:cNvSpPr>
            <a:spLocks noGrp="1"/>
          </p:cNvSpPr>
          <p:nvPr>
            <p:ph type="body" sz="quarter" idx="14"/>
          </p:nvPr>
        </p:nvSpPr>
        <p:spPr/>
        <p:txBody>
          <a:bodyPr/>
          <a:lstStyle/>
          <a:p>
            <a:r>
              <a:rPr lang="en-US" dirty="0"/>
              <a:t>Static Electricity (cont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15</a:t>
            </a:fld>
            <a:endParaRPr lang="en-US"/>
          </a:p>
        </p:txBody>
      </p:sp>
    </p:spTree>
    <p:extLst>
      <p:ext uri="{BB962C8B-B14F-4D97-AF65-F5344CB8AC3E}">
        <p14:creationId xmlns:p14="http://schemas.microsoft.com/office/powerpoint/2010/main" val="210255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705722"/>
            <a:ext cx="8915400" cy="5791200"/>
          </a:xfrm>
          <a:prstGeom prst="rect">
            <a:avLst/>
          </a:prstGeom>
        </p:spPr>
        <p:txBody>
          <a:bodyPr/>
          <a:lstStyle/>
          <a:p>
            <a:pPr>
              <a:defRPr/>
            </a:pPr>
            <a:r>
              <a:rPr lang="en-US" sz="2000" b="1" dirty="0"/>
              <a:t>Static Electricity Management Air </a:t>
            </a:r>
            <a:r>
              <a:rPr lang="en-US" sz="2000" b="1" dirty="0" smtClean="0"/>
              <a:t>Solutions</a:t>
            </a:r>
          </a:p>
          <a:p>
            <a:pPr>
              <a:defRPr/>
            </a:pPr>
            <a:endParaRPr lang="en-US" sz="2000" b="1" dirty="0"/>
          </a:p>
          <a:p>
            <a:pPr>
              <a:spcAft>
                <a:spcPts val="600"/>
              </a:spcAft>
              <a:defRPr/>
            </a:pPr>
            <a:r>
              <a:rPr lang="en-US" sz="2000" b="1" u="sng" dirty="0"/>
              <a:t>Ionizer </a:t>
            </a:r>
            <a:r>
              <a:rPr lang="en-US" sz="2000" b="1" u="sng" dirty="0" smtClean="0"/>
              <a:t>Fan</a:t>
            </a:r>
            <a:endParaRPr lang="en-US" sz="2000" b="1" u="sng" dirty="0"/>
          </a:p>
          <a:p>
            <a:pPr marL="342900" indent="-342900" eaLnBrk="1" fontAlgn="auto" hangingPunct="1">
              <a:spcBef>
                <a:spcPts val="0"/>
              </a:spcBef>
              <a:spcAft>
                <a:spcPts val="600"/>
              </a:spcAft>
              <a:defRPr/>
            </a:pPr>
            <a:r>
              <a:rPr lang="en-US" sz="1800" kern="0" dirty="0">
                <a:latin typeface="+mj-lt"/>
                <a:cs typeface="Calibri" pitchFamily="34" charset="0"/>
              </a:rPr>
              <a:t>Industrial ionizer fans work by blowing </a:t>
            </a:r>
            <a:r>
              <a:rPr lang="en-US" sz="1800" kern="0" dirty="0" smtClean="0">
                <a:latin typeface="+mj-lt"/>
                <a:cs typeface="Calibri" pitchFamily="34" charset="0"/>
              </a:rPr>
              <a:t>positively-charged </a:t>
            </a:r>
            <a:r>
              <a:rPr lang="en-US" sz="1800" kern="0" dirty="0">
                <a:latin typeface="+mj-lt"/>
                <a:cs typeface="Calibri" pitchFamily="34" charset="0"/>
              </a:rPr>
              <a:t>ions into the air to neutralize the negative charges that are </a:t>
            </a:r>
            <a:r>
              <a:rPr lang="en-US" sz="1800" kern="0" dirty="0" smtClean="0">
                <a:latin typeface="+mj-lt"/>
                <a:cs typeface="Calibri" pitchFamily="34" charset="0"/>
              </a:rPr>
              <a:t>characteristic of </a:t>
            </a:r>
            <a:r>
              <a:rPr lang="en-US" sz="1800" kern="0" dirty="0">
                <a:latin typeface="+mj-lt"/>
                <a:cs typeface="Calibri" pitchFamily="34" charset="0"/>
              </a:rPr>
              <a:t>the static. They can be mounted on the floor or the wall. </a:t>
            </a:r>
          </a:p>
          <a:p>
            <a:pPr>
              <a:defRPr/>
            </a:pPr>
            <a:endParaRPr lang="en-US" sz="2000" dirty="0"/>
          </a:p>
          <a:p>
            <a:pPr>
              <a:spcAft>
                <a:spcPts val="600"/>
              </a:spcAft>
              <a:defRPr/>
            </a:pPr>
            <a:r>
              <a:rPr lang="en-US" sz="2000" b="1" u="sng" dirty="0"/>
              <a:t>Air Curtain or </a:t>
            </a:r>
            <a:r>
              <a:rPr lang="en-US" sz="2000" b="1" u="sng" dirty="0" smtClean="0"/>
              <a:t>Knife</a:t>
            </a:r>
            <a:endParaRPr lang="en-US" sz="2000" b="1" u="sng" dirty="0"/>
          </a:p>
          <a:p>
            <a:pPr marL="342900" indent="-342900" eaLnBrk="1" fontAlgn="auto" hangingPunct="1">
              <a:spcBef>
                <a:spcPts val="0"/>
              </a:spcBef>
              <a:spcAft>
                <a:spcPts val="600"/>
              </a:spcAft>
              <a:defRPr/>
            </a:pPr>
            <a:r>
              <a:rPr lang="en-US" sz="1800" kern="0" dirty="0">
                <a:latin typeface="+mj-lt"/>
                <a:cs typeface="Calibri" pitchFamily="34" charset="0"/>
              </a:rPr>
              <a:t>An air curtain </a:t>
            </a:r>
            <a:r>
              <a:rPr lang="en-US" sz="1800" kern="0" dirty="0" smtClean="0">
                <a:latin typeface="+mj-lt"/>
                <a:cs typeface="Calibri" pitchFamily="34" charset="0"/>
              </a:rPr>
              <a:t>works </a:t>
            </a:r>
            <a:r>
              <a:rPr lang="en-US" sz="1800" kern="0" dirty="0">
                <a:latin typeface="+mj-lt"/>
                <a:cs typeface="Calibri" pitchFamily="34" charset="0"/>
              </a:rPr>
              <a:t>by forcing </a:t>
            </a:r>
            <a:r>
              <a:rPr lang="en-US" sz="1800" kern="0" dirty="0" smtClean="0">
                <a:latin typeface="+mj-lt"/>
                <a:cs typeface="Calibri" pitchFamily="34" charset="0"/>
              </a:rPr>
              <a:t>ion-charged air </a:t>
            </a:r>
            <a:r>
              <a:rPr lang="en-US" sz="1800" kern="0" dirty="0">
                <a:latin typeface="+mj-lt"/>
                <a:cs typeface="Calibri" pitchFamily="34" charset="0"/>
              </a:rPr>
              <a:t>flow between the sheet being picked up and the rest of the stack. For an air curtain or knife to be successful it needs to </a:t>
            </a:r>
            <a:r>
              <a:rPr lang="en-US" sz="1800" kern="0" dirty="0" smtClean="0">
                <a:latin typeface="+mj-lt"/>
                <a:cs typeface="Calibri" pitchFamily="34" charset="0"/>
              </a:rPr>
              <a:t>be </a:t>
            </a:r>
            <a:r>
              <a:rPr lang="en-US" sz="1800" kern="0" dirty="0">
                <a:latin typeface="+mj-lt"/>
                <a:cs typeface="Calibri" pitchFamily="34" charset="0"/>
              </a:rPr>
              <a:t>aimed just under the sheet that is being picked up</a:t>
            </a:r>
            <a:r>
              <a:rPr lang="en-US" sz="1800" kern="0" dirty="0" smtClean="0">
                <a:latin typeface="+mj-lt"/>
                <a:cs typeface="Calibri" pitchFamily="34" charset="0"/>
              </a:rPr>
              <a:t>.  The charged air stream can then separate the desired top sheet from the undesired additional sheet(s).  A description of how an air knife functions follows on the next page.  </a:t>
            </a:r>
            <a:endParaRPr lang="en-US" sz="1800" kern="0" dirty="0">
              <a:latin typeface="+mj-lt"/>
              <a:cs typeface="Calibri" pitchFamily="34" charset="0"/>
            </a:endParaRPr>
          </a:p>
          <a:p>
            <a:pPr>
              <a:defRPr/>
            </a:pPr>
            <a:endParaRPr lang="en-US" sz="3200" kern="0" dirty="0">
              <a:latin typeface="Calibri" pitchFamily="34" charset="0"/>
              <a:ea typeface="+mn-ea"/>
              <a:cs typeface="Calibri" pitchFamily="34" charset="0"/>
            </a:endParaRPr>
          </a:p>
        </p:txBody>
      </p:sp>
      <p:sp>
        <p:nvSpPr>
          <p:cNvPr id="4" name="TextBox 3"/>
          <p:cNvSpPr txBox="1"/>
          <p:nvPr/>
        </p:nvSpPr>
        <p:spPr>
          <a:xfrm>
            <a:off x="259057" y="6436002"/>
            <a:ext cx="2900153" cy="338554"/>
          </a:xfrm>
          <a:prstGeom prst="rect">
            <a:avLst/>
          </a:prstGeom>
          <a:noFill/>
        </p:spPr>
        <p:txBody>
          <a:bodyPr wrap="none" rtlCol="0">
            <a:spAutoFit/>
          </a:bodyPr>
          <a:lstStyle/>
          <a:p>
            <a:r>
              <a:rPr lang="en-US" sz="1600" dirty="0" smtClean="0"/>
              <a:t>*See next page for examples*</a:t>
            </a:r>
            <a:endParaRPr lang="en-US" sz="1600" dirty="0"/>
          </a:p>
        </p:txBody>
      </p:sp>
      <p:sp>
        <p:nvSpPr>
          <p:cNvPr id="2" name="Text Placeholder 1"/>
          <p:cNvSpPr>
            <a:spLocks noGrp="1"/>
          </p:cNvSpPr>
          <p:nvPr>
            <p:ph type="body" sz="quarter" idx="14"/>
          </p:nvPr>
        </p:nvSpPr>
        <p:spPr/>
        <p:txBody>
          <a:bodyPr/>
          <a:lstStyle/>
          <a:p>
            <a:r>
              <a:rPr lang="en-US" dirty="0"/>
              <a:t>Static Electricity (cont</a:t>
            </a:r>
            <a:r>
              <a:rPr lang="en-US" dirty="0" smtClean="0"/>
              <a:t>.)</a:t>
            </a:r>
            <a:endParaRPr lang="en-US" dirty="0">
              <a:solidFill>
                <a:srgbClr val="FF643F"/>
              </a:solidFill>
            </a:endParaRPr>
          </a:p>
        </p:txBody>
      </p:sp>
      <p:sp>
        <p:nvSpPr>
          <p:cNvPr id="5" name="Slide Number Placeholder 4"/>
          <p:cNvSpPr>
            <a:spLocks noGrp="1"/>
          </p:cNvSpPr>
          <p:nvPr>
            <p:ph type="sldNum" sz="quarter" idx="17"/>
          </p:nvPr>
        </p:nvSpPr>
        <p:spPr/>
        <p:txBody>
          <a:bodyPr/>
          <a:lstStyle/>
          <a:p>
            <a:fld id="{9BE9A201-BA3B-46DC-B831-D714434C50AF}" type="slidenum">
              <a:rPr lang="en-US" smtClean="0"/>
              <a:t>16</a:t>
            </a:fld>
            <a:endParaRPr lang="en-US"/>
          </a:p>
        </p:txBody>
      </p:sp>
    </p:spTree>
    <p:extLst>
      <p:ext uri="{BB962C8B-B14F-4D97-AF65-F5344CB8AC3E}">
        <p14:creationId xmlns:p14="http://schemas.microsoft.com/office/powerpoint/2010/main" val="178718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7216" y="2480581"/>
            <a:ext cx="4302451" cy="35337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76801" y="761177"/>
            <a:ext cx="4267201" cy="198922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 y="761177"/>
            <a:ext cx="4800600" cy="16002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800601" y="2970977"/>
            <a:ext cx="4245154" cy="327660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a:t>Static Electricity (cont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17</a:t>
            </a:fld>
            <a:endParaRPr lang="en-US"/>
          </a:p>
        </p:txBody>
      </p:sp>
    </p:spTree>
    <p:extLst>
      <p:ext uri="{BB962C8B-B14F-4D97-AF65-F5344CB8AC3E}">
        <p14:creationId xmlns:p14="http://schemas.microsoft.com/office/powerpoint/2010/main" val="155907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343" y="6443114"/>
            <a:ext cx="3047629" cy="338554"/>
          </a:xfrm>
          <a:prstGeom prst="rect">
            <a:avLst/>
          </a:prstGeom>
          <a:noFill/>
        </p:spPr>
        <p:txBody>
          <a:bodyPr wrap="none" rtlCol="0">
            <a:spAutoFit/>
          </a:bodyPr>
          <a:lstStyle/>
          <a:p>
            <a:r>
              <a:rPr lang="en-US" sz="1600" dirty="0" smtClean="0"/>
              <a:t>*See next page for illustrations*</a:t>
            </a:r>
            <a:endParaRPr lang="en-US" sz="1600" dirty="0"/>
          </a:p>
        </p:txBody>
      </p:sp>
      <p:sp>
        <p:nvSpPr>
          <p:cNvPr id="7" name="Rectangle 6"/>
          <p:cNvSpPr/>
          <p:nvPr/>
        </p:nvSpPr>
        <p:spPr>
          <a:xfrm>
            <a:off x="78258" y="741403"/>
            <a:ext cx="8839200" cy="569387"/>
          </a:xfrm>
          <a:prstGeom prst="rect">
            <a:avLst/>
          </a:prstGeom>
        </p:spPr>
        <p:txBody>
          <a:bodyPr wrap="square">
            <a:spAutoFit/>
          </a:bodyPr>
          <a:lstStyle/>
          <a:p>
            <a:r>
              <a:rPr lang="en-US" sz="1700" b="1" u="sng" dirty="0" smtClean="0"/>
              <a:t>Pick and Place Cart  </a:t>
            </a:r>
          </a:p>
          <a:p>
            <a:r>
              <a:rPr lang="en-US" sz="1400" b="1" dirty="0" smtClean="0"/>
              <a:t>[</a:t>
            </a:r>
            <a:r>
              <a:rPr lang="en-US" sz="1400" b="1" i="1" dirty="0" smtClean="0"/>
              <a:t>The following two pages are an example of upgrades to prevent boards sticking together</a:t>
            </a:r>
            <a:r>
              <a:rPr lang="en-US" sz="1400" b="1" dirty="0" smtClean="0"/>
              <a:t>.] </a:t>
            </a:r>
            <a:endParaRPr lang="en-US" sz="1400" b="1" dirty="0"/>
          </a:p>
        </p:txBody>
      </p:sp>
      <p:sp>
        <p:nvSpPr>
          <p:cNvPr id="8" name="Rectangle 7"/>
          <p:cNvSpPr/>
          <p:nvPr/>
        </p:nvSpPr>
        <p:spPr>
          <a:xfrm>
            <a:off x="78258" y="1427203"/>
            <a:ext cx="8991600" cy="1138773"/>
          </a:xfrm>
          <a:prstGeom prst="rect">
            <a:avLst/>
          </a:prstGeom>
        </p:spPr>
        <p:txBody>
          <a:bodyPr wrap="square">
            <a:spAutoFit/>
          </a:bodyPr>
          <a:lstStyle/>
          <a:p>
            <a:r>
              <a:rPr lang="en-US" sz="1700" dirty="0" smtClean="0"/>
              <a:t>The upgrades to this pallet cart made the new system much more robust than the temporary system it replaced.  It has increased static grounding exposure, eliminated the potential for snagging board edges, and created two sources of board edge resistance to overcome sticking. </a:t>
            </a:r>
            <a:endParaRPr lang="en-US" sz="1700" dirty="0"/>
          </a:p>
        </p:txBody>
      </p:sp>
      <p:sp>
        <p:nvSpPr>
          <p:cNvPr id="9" name="Rectangle 8"/>
          <p:cNvSpPr/>
          <p:nvPr/>
        </p:nvSpPr>
        <p:spPr>
          <a:xfrm>
            <a:off x="78258" y="2570203"/>
            <a:ext cx="8991600" cy="2431435"/>
          </a:xfrm>
          <a:prstGeom prst="rect">
            <a:avLst/>
          </a:prstGeom>
        </p:spPr>
        <p:txBody>
          <a:bodyPr wrap="square">
            <a:spAutoFit/>
          </a:bodyPr>
          <a:lstStyle/>
          <a:p>
            <a:r>
              <a:rPr lang="en-US" sz="1700" dirty="0" smtClean="0"/>
              <a:t>The pneumatic guide system has a dual benefit: it increases resistance at the board edge (which helps overcome sticking of 2 or more boards) and prevents misalignment of the occasional 2</a:t>
            </a:r>
            <a:r>
              <a:rPr lang="en-US" sz="1700" baseline="30000" dirty="0" smtClean="0"/>
              <a:t>nd </a:t>
            </a:r>
            <a:r>
              <a:rPr lang="en-US" sz="1700" dirty="0" smtClean="0"/>
              <a:t>board that falls back on the stack after being lifted away.  </a:t>
            </a:r>
            <a:r>
              <a:rPr lang="en-US" sz="1400" i="1" dirty="0" smtClean="0"/>
              <a:t>(</a:t>
            </a:r>
            <a:r>
              <a:rPr lang="en-US" sz="1400" b="1" i="1" dirty="0" smtClean="0"/>
              <a:t>The old system was constructed such that when the pallet stack was low, the “fall-away” board could get caught under the stack bracket.)</a:t>
            </a:r>
            <a:r>
              <a:rPr lang="en-US" sz="1800" b="1" dirty="0" smtClean="0"/>
              <a:t> </a:t>
            </a:r>
            <a:r>
              <a:rPr lang="en-US" sz="1800" dirty="0" smtClean="0"/>
              <a:t> </a:t>
            </a:r>
            <a:r>
              <a:rPr lang="en-US" sz="1700" dirty="0" smtClean="0"/>
              <a:t>The new system is self-adjusting in the “X” (width) direction and is manually adjustable in the “Y” (length) direction. It is engineered so there is no longer a snag point in the “Z” (height) direction; the edge guides are now continuous down past the bottom board. Also included is a longer permanently-affixed brush to bolster the board separation process. This system also allows for the boards, if stuck together, to align with the boards below. </a:t>
            </a:r>
            <a:endParaRPr lang="en-US" sz="1700" dirty="0"/>
          </a:p>
        </p:txBody>
      </p:sp>
      <p:sp>
        <p:nvSpPr>
          <p:cNvPr id="10" name="Rectangle 9"/>
          <p:cNvSpPr/>
          <p:nvPr/>
        </p:nvSpPr>
        <p:spPr>
          <a:xfrm>
            <a:off x="78258" y="5008603"/>
            <a:ext cx="8991600" cy="1447800"/>
          </a:xfrm>
          <a:prstGeom prst="rect">
            <a:avLst/>
          </a:prstGeom>
        </p:spPr>
        <p:txBody>
          <a:bodyPr wrap="square">
            <a:spAutoFit/>
          </a:bodyPr>
          <a:lstStyle/>
          <a:p>
            <a:r>
              <a:rPr lang="en-US" sz="1700" dirty="0" smtClean="0"/>
              <a:t>The upgraded static grounding system has 50% more board edge exposure, but the effectiveness of both the old and new were/are minimal.  Even with the new measures in place, there was still occasional between-board static arcing that was occurring with board separation of 12-15” above the pallet stack. It may require an ionic blower or some other active measures to gain any significant advantage over static.</a:t>
            </a:r>
            <a:endParaRPr lang="en-US" sz="1700" dirty="0"/>
          </a:p>
        </p:txBody>
      </p:sp>
      <p:sp>
        <p:nvSpPr>
          <p:cNvPr id="2" name="Text Placeholder 1"/>
          <p:cNvSpPr>
            <a:spLocks noGrp="1"/>
          </p:cNvSpPr>
          <p:nvPr>
            <p:ph type="body" sz="quarter" idx="14"/>
          </p:nvPr>
        </p:nvSpPr>
        <p:spPr/>
        <p:txBody>
          <a:bodyPr/>
          <a:lstStyle/>
          <a:p>
            <a:r>
              <a:rPr lang="en-US" dirty="0" smtClean="0"/>
              <a:t>Pick and Place Pallet Cart</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18</a:t>
            </a:fld>
            <a:endParaRPr lang="en-US"/>
          </a:p>
        </p:txBody>
      </p:sp>
    </p:spTree>
    <p:extLst>
      <p:ext uri="{BB962C8B-B14F-4D97-AF65-F5344CB8AC3E}">
        <p14:creationId xmlns:p14="http://schemas.microsoft.com/office/powerpoint/2010/main" val="349737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76200" y="685800"/>
            <a:ext cx="4495800" cy="2743200"/>
          </a:xfrm>
          <a:prstGeom prst="rect">
            <a:avLst/>
          </a:prstGeom>
          <a:noFill/>
        </p:spPr>
      </p:pic>
      <p:pic>
        <p:nvPicPr>
          <p:cNvPr id="4" name="Picture 3" descr="C:\Erley\Trip reports\2015\IAC Madisonville\1-30-15, static survey\IMG_1309.JPG"/>
          <p:cNvPicPr/>
          <p:nvPr/>
        </p:nvPicPr>
        <p:blipFill>
          <a:blip r:embed="rId3" cstate="print"/>
          <a:srcRect/>
          <a:stretch>
            <a:fillRect/>
          </a:stretch>
        </p:blipFill>
        <p:spPr bwMode="auto">
          <a:xfrm>
            <a:off x="4724400" y="685800"/>
            <a:ext cx="4267200" cy="2743200"/>
          </a:xfrm>
          <a:prstGeom prst="rect">
            <a:avLst/>
          </a:prstGeom>
          <a:noFill/>
          <a:ln w="9525">
            <a:noFill/>
            <a:miter lim="800000"/>
            <a:headEnd/>
            <a:tailEnd/>
          </a:ln>
        </p:spPr>
      </p:pic>
      <p:pic>
        <p:nvPicPr>
          <p:cNvPr id="5" name="Picture 4" descr="C:\Erley\Trip reports\2015\IAC Madisonville\1-30-15, static survey\IMG_1310.JPG"/>
          <p:cNvPicPr/>
          <p:nvPr/>
        </p:nvPicPr>
        <p:blipFill>
          <a:blip r:embed="rId4" cstate="print"/>
          <a:srcRect/>
          <a:stretch>
            <a:fillRect/>
          </a:stretch>
        </p:blipFill>
        <p:spPr bwMode="auto">
          <a:xfrm>
            <a:off x="76200" y="3733800"/>
            <a:ext cx="4343400" cy="3079730"/>
          </a:xfrm>
          <a:prstGeom prst="rect">
            <a:avLst/>
          </a:prstGeom>
          <a:noFill/>
          <a:ln w="9525">
            <a:noFill/>
            <a:miter lim="800000"/>
            <a:headEnd/>
            <a:tailEnd/>
          </a:ln>
        </p:spPr>
      </p:pic>
      <p:sp>
        <p:nvSpPr>
          <p:cNvPr id="3074" name="Text Box 2"/>
          <p:cNvSpPr txBox="1">
            <a:spLocks noChangeArrowheads="1"/>
          </p:cNvSpPr>
          <p:nvPr/>
        </p:nvSpPr>
        <p:spPr bwMode="auto">
          <a:xfrm>
            <a:off x="7086600" y="3505200"/>
            <a:ext cx="1708150" cy="1371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Pneumatically-deployed guidance and board edge resistance system.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75" name="AutoShape 3"/>
          <p:cNvCxnSpPr>
            <a:cxnSpLocks noChangeShapeType="1"/>
            <a:stCxn id="3074" idx="0"/>
          </p:cNvCxnSpPr>
          <p:nvPr/>
        </p:nvCxnSpPr>
        <p:spPr bwMode="auto">
          <a:xfrm flipH="1" flipV="1">
            <a:off x="6934201" y="1981200"/>
            <a:ext cx="1006474" cy="1524000"/>
          </a:xfrm>
          <a:prstGeom prst="straightConnector1">
            <a:avLst/>
          </a:prstGeom>
          <a:noFill/>
          <a:ln w="22225">
            <a:solidFill>
              <a:srgbClr val="FF0000"/>
            </a:solidFill>
            <a:round/>
            <a:headEnd/>
            <a:tailEnd type="triangle" w="med" len="med"/>
          </a:ln>
        </p:spPr>
      </p:cxnSp>
      <p:cxnSp>
        <p:nvCxnSpPr>
          <p:cNvPr id="10" name="AutoShape 3"/>
          <p:cNvCxnSpPr>
            <a:cxnSpLocks noChangeShapeType="1"/>
            <a:stCxn id="3074" idx="0"/>
          </p:cNvCxnSpPr>
          <p:nvPr/>
        </p:nvCxnSpPr>
        <p:spPr bwMode="auto">
          <a:xfrm flipH="1" flipV="1">
            <a:off x="6553201" y="2362200"/>
            <a:ext cx="1387474" cy="1143000"/>
          </a:xfrm>
          <a:prstGeom prst="straightConnector1">
            <a:avLst/>
          </a:prstGeom>
          <a:noFill/>
          <a:ln w="22225">
            <a:solidFill>
              <a:srgbClr val="FF0000"/>
            </a:solidFill>
            <a:round/>
            <a:headEnd/>
            <a:tailEnd type="triangle" w="med" len="med"/>
          </a:ln>
        </p:spPr>
      </p:cxnSp>
      <p:cxnSp>
        <p:nvCxnSpPr>
          <p:cNvPr id="11" name="AutoShape 3"/>
          <p:cNvCxnSpPr>
            <a:cxnSpLocks noChangeShapeType="1"/>
            <a:stCxn id="18" idx="1"/>
          </p:cNvCxnSpPr>
          <p:nvPr/>
        </p:nvCxnSpPr>
        <p:spPr bwMode="auto">
          <a:xfrm flipH="1" flipV="1">
            <a:off x="2667000" y="4800601"/>
            <a:ext cx="1981200" cy="825788"/>
          </a:xfrm>
          <a:prstGeom prst="straightConnector1">
            <a:avLst/>
          </a:prstGeom>
          <a:noFill/>
          <a:ln w="22225">
            <a:solidFill>
              <a:srgbClr val="FF0000"/>
            </a:solidFill>
            <a:round/>
            <a:headEnd/>
            <a:tailEnd type="triangle" w="med" len="med"/>
          </a:ln>
        </p:spPr>
      </p:cxnSp>
      <p:cxnSp>
        <p:nvCxnSpPr>
          <p:cNvPr id="12" name="AutoShape 3"/>
          <p:cNvCxnSpPr>
            <a:cxnSpLocks noChangeShapeType="1"/>
            <a:stCxn id="3076" idx="0"/>
          </p:cNvCxnSpPr>
          <p:nvPr/>
        </p:nvCxnSpPr>
        <p:spPr bwMode="auto">
          <a:xfrm flipH="1" flipV="1">
            <a:off x="2743202" y="1371600"/>
            <a:ext cx="3047998" cy="2667000"/>
          </a:xfrm>
          <a:prstGeom prst="straightConnector1">
            <a:avLst/>
          </a:prstGeom>
          <a:noFill/>
          <a:ln w="22225">
            <a:solidFill>
              <a:srgbClr val="FF0000"/>
            </a:solidFill>
            <a:round/>
            <a:headEnd/>
            <a:tailEnd type="triangle" w="med" len="med"/>
          </a:ln>
        </p:spPr>
      </p:cxnSp>
      <p:cxnSp>
        <p:nvCxnSpPr>
          <p:cNvPr id="13" name="AutoShape 3"/>
          <p:cNvCxnSpPr>
            <a:cxnSpLocks noChangeShapeType="1"/>
            <a:stCxn id="3076" idx="0"/>
          </p:cNvCxnSpPr>
          <p:nvPr/>
        </p:nvCxnSpPr>
        <p:spPr bwMode="auto">
          <a:xfrm flipH="1" flipV="1">
            <a:off x="1447802" y="1524000"/>
            <a:ext cx="4343398" cy="2514600"/>
          </a:xfrm>
          <a:prstGeom prst="straightConnector1">
            <a:avLst/>
          </a:prstGeom>
          <a:noFill/>
          <a:ln w="22225">
            <a:solidFill>
              <a:srgbClr val="FF0000"/>
            </a:solidFill>
            <a:round/>
            <a:headEnd/>
            <a:tailEnd type="triangle" w="med" len="med"/>
          </a:ln>
        </p:spPr>
      </p:cxnSp>
      <p:sp>
        <p:nvSpPr>
          <p:cNvPr id="18" name="TextBox 17"/>
          <p:cNvSpPr txBox="1"/>
          <p:nvPr/>
        </p:nvSpPr>
        <p:spPr>
          <a:xfrm>
            <a:off x="4648200" y="5334001"/>
            <a:ext cx="1752600" cy="584775"/>
          </a:xfrm>
          <a:prstGeom prst="rect">
            <a:avLst/>
          </a:prstGeom>
          <a:noFill/>
          <a:ln>
            <a:solidFill>
              <a:schemeClr val="tx1"/>
            </a:solidFill>
          </a:ln>
        </p:spPr>
        <p:txBody>
          <a:bodyPr wrap="square" rtlCol="0">
            <a:spAutoFit/>
          </a:bodyPr>
          <a:lstStyle/>
          <a:p>
            <a:r>
              <a:rPr lang="en-US" sz="1600" dirty="0" smtClean="0">
                <a:latin typeface="Calibri" pitchFamily="34" charset="0"/>
              </a:rPr>
              <a:t>Board edge brush for resistance</a:t>
            </a:r>
            <a:endParaRPr lang="en-US" sz="1600" dirty="0">
              <a:latin typeface="Calibri" pitchFamily="34" charset="0"/>
            </a:endParaRPr>
          </a:p>
        </p:txBody>
      </p:sp>
      <p:sp>
        <p:nvSpPr>
          <p:cNvPr id="3076" name="Text Box 4"/>
          <p:cNvSpPr txBox="1">
            <a:spLocks noChangeArrowheads="1"/>
          </p:cNvSpPr>
          <p:nvPr/>
        </p:nvSpPr>
        <p:spPr bwMode="auto">
          <a:xfrm>
            <a:off x="5029200" y="4038600"/>
            <a:ext cx="1524000" cy="838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Grounding straps on 3 of the 4 edges.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AutoShape 3"/>
          <p:cNvCxnSpPr>
            <a:cxnSpLocks noChangeShapeType="1"/>
            <a:stCxn id="3076" idx="0"/>
          </p:cNvCxnSpPr>
          <p:nvPr/>
        </p:nvCxnSpPr>
        <p:spPr bwMode="auto">
          <a:xfrm flipH="1" flipV="1">
            <a:off x="3733802" y="1600200"/>
            <a:ext cx="2057398" cy="2438400"/>
          </a:xfrm>
          <a:prstGeom prst="straightConnector1">
            <a:avLst/>
          </a:prstGeom>
          <a:noFill/>
          <a:ln w="22225">
            <a:solidFill>
              <a:srgbClr val="FF0000"/>
            </a:solidFill>
            <a:round/>
            <a:headEnd/>
            <a:tailEnd type="triangle" w="med" len="med"/>
          </a:ln>
        </p:spPr>
      </p:cxnSp>
      <p:sp>
        <p:nvSpPr>
          <p:cNvPr id="2" name="Text Placeholder 1"/>
          <p:cNvSpPr>
            <a:spLocks noGrp="1"/>
          </p:cNvSpPr>
          <p:nvPr>
            <p:ph type="body" sz="quarter" idx="14"/>
          </p:nvPr>
        </p:nvSpPr>
        <p:spPr/>
        <p:txBody>
          <a:bodyPr/>
          <a:lstStyle/>
          <a:p>
            <a:r>
              <a:rPr lang="en-US" dirty="0"/>
              <a:t>Pick and </a:t>
            </a:r>
            <a:r>
              <a:rPr lang="en-US" dirty="0" smtClean="0"/>
              <a:t>Place Pallet Cart (</a:t>
            </a:r>
            <a:r>
              <a:rPr lang="en-US" dirty="0"/>
              <a:t>cont</a:t>
            </a:r>
            <a:r>
              <a:rPr lang="en-US" dirty="0" smtClean="0"/>
              <a:t>.)</a:t>
            </a:r>
            <a:endParaRPr lang="en-US" dirty="0">
              <a:solidFill>
                <a:srgbClr val="FF643F"/>
              </a:solidFill>
            </a:endParaRPr>
          </a:p>
        </p:txBody>
      </p:sp>
      <p:sp>
        <p:nvSpPr>
          <p:cNvPr id="6" name="Slide Number Placeholder 5"/>
          <p:cNvSpPr>
            <a:spLocks noGrp="1"/>
          </p:cNvSpPr>
          <p:nvPr>
            <p:ph type="sldNum" sz="quarter" idx="17"/>
          </p:nvPr>
        </p:nvSpPr>
        <p:spPr/>
        <p:txBody>
          <a:bodyPr/>
          <a:lstStyle/>
          <a:p>
            <a:fld id="{9BE9A201-BA3B-46DC-B831-D714434C50AF}" type="slidenum">
              <a:rPr lang="en-US" smtClean="0"/>
              <a:t>19</a:t>
            </a:fld>
            <a:endParaRPr lang="en-US"/>
          </a:p>
        </p:txBody>
      </p:sp>
    </p:spTree>
    <p:extLst>
      <p:ext uri="{BB962C8B-B14F-4D97-AF65-F5344CB8AC3E}">
        <p14:creationId xmlns:p14="http://schemas.microsoft.com/office/powerpoint/2010/main" val="88261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52400" y="578926"/>
            <a:ext cx="8839200" cy="6216027"/>
          </a:xfrm>
        </p:spPr>
        <p:txBody>
          <a:bodyPr>
            <a:normAutofit/>
          </a:bodyPr>
          <a:lstStyle/>
          <a:p>
            <a:pPr marL="0" indent="0" algn="ctr">
              <a:spcBef>
                <a:spcPts val="0"/>
              </a:spcBef>
              <a:spcAft>
                <a:spcPts val="600"/>
              </a:spcAft>
              <a:buNone/>
            </a:pPr>
            <a:r>
              <a:rPr lang="en-US" sz="2800" b="1" i="1" dirty="0" smtClean="0">
                <a:latin typeface="+mj-lt"/>
                <a:cs typeface="Arial" panose="020B0604020202020204" pitchFamily="34" charset="0"/>
              </a:rPr>
              <a:t>Process Section</a:t>
            </a:r>
          </a:p>
          <a:p>
            <a:pPr marL="0" indent="0">
              <a:spcBef>
                <a:spcPts val="0"/>
              </a:spcBef>
              <a:spcAft>
                <a:spcPts val="600"/>
              </a:spcAft>
              <a:buNone/>
            </a:pPr>
            <a:r>
              <a:rPr lang="en-US" sz="1800" dirty="0" smtClean="0">
                <a:latin typeface="+mn-lt"/>
                <a:cs typeface="Arial" panose="020B0604020202020204" pitchFamily="34" charset="0"/>
                <a:hlinkClick r:id="rId3" action="ppaction://hlinksldjump"/>
              </a:rPr>
              <a:t>General Processing &amp; Forming Characteristics</a:t>
            </a:r>
            <a:r>
              <a:rPr lang="en-US" sz="1800" dirty="0" smtClean="0">
                <a:latin typeface="+mn-lt"/>
                <a:cs typeface="Arial" panose="020B0604020202020204" pitchFamily="34" charset="0"/>
              </a:rPr>
              <a:t>				Slide 6-8</a:t>
            </a:r>
          </a:p>
          <a:p>
            <a:pPr marL="0" indent="0">
              <a:spcBef>
                <a:spcPts val="0"/>
              </a:spcBef>
              <a:spcAft>
                <a:spcPts val="600"/>
              </a:spcAft>
              <a:buNone/>
            </a:pPr>
            <a:r>
              <a:rPr lang="en-US" sz="1800" dirty="0" smtClean="0">
                <a:latin typeface="+mn-lt"/>
                <a:cs typeface="Arial" panose="020B0604020202020204" pitchFamily="34" charset="0"/>
                <a:hlinkClick r:id="rId4" action="ppaction://hlinksldjump"/>
              </a:rPr>
              <a:t>Adhesive Bonding</a:t>
            </a:r>
            <a:r>
              <a:rPr lang="en-US" sz="1800" dirty="0" smtClean="0">
                <a:latin typeface="+mn-lt"/>
                <a:cs typeface="Arial" panose="020B0604020202020204" pitchFamily="34" charset="0"/>
              </a:rPr>
              <a:t>							Slide 9</a:t>
            </a:r>
          </a:p>
          <a:p>
            <a:pPr marL="0" indent="0">
              <a:spcBef>
                <a:spcPts val="0"/>
              </a:spcBef>
              <a:spcAft>
                <a:spcPts val="600"/>
              </a:spcAft>
              <a:buNone/>
            </a:pPr>
            <a:r>
              <a:rPr lang="en-US" sz="1800" dirty="0" smtClean="0">
                <a:latin typeface="+mn-lt"/>
                <a:cs typeface="Arial" panose="020B0604020202020204" pitchFamily="34" charset="0"/>
                <a:hlinkClick r:id="rId5" action="ppaction://hlinksldjump"/>
              </a:rPr>
              <a:t>Typical Azdel Manufacturing Cell</a:t>
            </a:r>
            <a:r>
              <a:rPr lang="en-US" sz="1800" dirty="0" smtClean="0">
                <a:latin typeface="+mn-lt"/>
                <a:cs typeface="Arial" panose="020B0604020202020204" pitchFamily="34" charset="0"/>
              </a:rPr>
              <a:t>					Slide 10</a:t>
            </a:r>
          </a:p>
          <a:p>
            <a:pPr marL="0" indent="0">
              <a:spcBef>
                <a:spcPts val="0"/>
              </a:spcBef>
              <a:spcAft>
                <a:spcPts val="600"/>
              </a:spcAft>
              <a:buNone/>
            </a:pPr>
            <a:r>
              <a:rPr lang="en-US" sz="1800" dirty="0" smtClean="0">
                <a:latin typeface="+mn-lt"/>
                <a:cs typeface="Arial" panose="020B0604020202020204" pitchFamily="34" charset="0"/>
              </a:rPr>
              <a:t>Product Loading &amp; Conveying</a:t>
            </a:r>
          </a:p>
          <a:p>
            <a:pPr>
              <a:spcBef>
                <a:spcPts val="0"/>
              </a:spcBef>
              <a:spcAft>
                <a:spcPts val="600"/>
              </a:spcAft>
            </a:pPr>
            <a:r>
              <a:rPr lang="en-US" sz="1800" dirty="0" smtClean="0">
                <a:latin typeface="+mn-lt"/>
                <a:cs typeface="Arial" panose="020B0604020202020204" pitchFamily="34" charset="0"/>
                <a:hlinkClick r:id="rId6" action="ppaction://hlinksldjump"/>
              </a:rPr>
              <a:t>Pick and Place</a:t>
            </a:r>
            <a:r>
              <a:rPr lang="en-US" sz="1800" dirty="0" smtClean="0">
                <a:latin typeface="+mn-lt"/>
                <a:cs typeface="Arial" panose="020B0604020202020204" pitchFamily="34" charset="0"/>
              </a:rPr>
              <a:t>							Slide 12-13</a:t>
            </a:r>
          </a:p>
          <a:p>
            <a:pPr>
              <a:spcBef>
                <a:spcPts val="0"/>
              </a:spcBef>
              <a:spcAft>
                <a:spcPts val="600"/>
              </a:spcAft>
            </a:pPr>
            <a:r>
              <a:rPr lang="en-US" sz="1800" dirty="0" smtClean="0">
                <a:latin typeface="+mn-lt"/>
                <a:cs typeface="Arial" panose="020B0604020202020204" pitchFamily="34" charset="0"/>
                <a:hlinkClick r:id="rId7" action="ppaction://hlinksldjump"/>
              </a:rPr>
              <a:t>Static Electricity</a:t>
            </a:r>
            <a:r>
              <a:rPr lang="en-US" sz="1800" dirty="0" smtClean="0">
                <a:latin typeface="+mn-lt"/>
                <a:cs typeface="Arial" panose="020B0604020202020204" pitchFamily="34" charset="0"/>
              </a:rPr>
              <a:t>							Slide 14-17</a:t>
            </a:r>
          </a:p>
          <a:p>
            <a:pPr>
              <a:spcBef>
                <a:spcPts val="0"/>
              </a:spcBef>
              <a:spcAft>
                <a:spcPts val="600"/>
              </a:spcAft>
            </a:pPr>
            <a:r>
              <a:rPr lang="en-US" sz="1800" dirty="0" smtClean="0">
                <a:latin typeface="+mn-lt"/>
                <a:cs typeface="Arial" panose="020B0604020202020204" pitchFamily="34" charset="0"/>
                <a:hlinkClick r:id="rId8" action="ppaction://hlinksldjump"/>
              </a:rPr>
              <a:t>Pick and Place Pallet Cart</a:t>
            </a:r>
            <a:r>
              <a:rPr lang="en-US" sz="1800" dirty="0" smtClean="0">
                <a:latin typeface="+mn-lt"/>
                <a:cs typeface="Arial" panose="020B0604020202020204" pitchFamily="34" charset="0"/>
              </a:rPr>
              <a:t>						Slide 18-19</a:t>
            </a:r>
          </a:p>
          <a:p>
            <a:pPr>
              <a:spcBef>
                <a:spcPts val="0"/>
              </a:spcBef>
              <a:spcAft>
                <a:spcPts val="600"/>
              </a:spcAft>
            </a:pPr>
            <a:r>
              <a:rPr lang="en-US" sz="1800" dirty="0" smtClean="0">
                <a:latin typeface="+mn-lt"/>
                <a:cs typeface="Arial" panose="020B0604020202020204" pitchFamily="34" charset="0"/>
                <a:hlinkClick r:id="rId9" action="ppaction://hlinksldjump"/>
              </a:rPr>
              <a:t>Pin Chain/Clamping</a:t>
            </a:r>
            <a:r>
              <a:rPr lang="en-US" sz="1800" dirty="0" smtClean="0">
                <a:latin typeface="+mn-lt"/>
                <a:cs typeface="Arial" panose="020B0604020202020204" pitchFamily="34" charset="0"/>
              </a:rPr>
              <a:t>						Slide 20</a:t>
            </a:r>
          </a:p>
          <a:p>
            <a:pPr marL="0" indent="0">
              <a:spcBef>
                <a:spcPts val="0"/>
              </a:spcBef>
              <a:spcAft>
                <a:spcPts val="600"/>
              </a:spcAft>
              <a:buNone/>
            </a:pPr>
            <a:r>
              <a:rPr lang="en-US" sz="1800" dirty="0" smtClean="0">
                <a:latin typeface="+mn-lt"/>
                <a:cs typeface="Arial" panose="020B0604020202020204" pitchFamily="34" charset="0"/>
              </a:rPr>
              <a:t>Product Heating</a:t>
            </a:r>
          </a:p>
          <a:p>
            <a:pPr lvl="0">
              <a:spcBef>
                <a:spcPts val="0"/>
              </a:spcBef>
              <a:spcAft>
                <a:spcPts val="600"/>
              </a:spcAft>
            </a:pPr>
            <a:r>
              <a:rPr lang="en-US" sz="1800" dirty="0">
                <a:solidFill>
                  <a:prstClr val="black"/>
                </a:solidFill>
                <a:latin typeface="Calibri"/>
                <a:cs typeface="Arial" panose="020B0604020202020204" pitchFamily="34" charset="0"/>
                <a:hlinkClick r:id="rId10" action="ppaction://hlinksldjump"/>
              </a:rPr>
              <a:t>Considerations</a:t>
            </a:r>
            <a:r>
              <a:rPr lang="en-US" sz="1800" dirty="0">
                <a:solidFill>
                  <a:prstClr val="black"/>
                </a:solidFill>
                <a:latin typeface="Calibri"/>
                <a:cs typeface="Arial" panose="020B0604020202020204" pitchFamily="34" charset="0"/>
              </a:rPr>
              <a:t>							Slide </a:t>
            </a:r>
            <a:r>
              <a:rPr lang="en-US" sz="1800" dirty="0" smtClean="0">
                <a:solidFill>
                  <a:prstClr val="black"/>
                </a:solidFill>
                <a:latin typeface="Calibri"/>
                <a:cs typeface="Arial" panose="020B0604020202020204" pitchFamily="34" charset="0"/>
              </a:rPr>
              <a:t>22</a:t>
            </a:r>
            <a:endParaRPr lang="en-US" sz="1800" dirty="0" smtClean="0">
              <a:latin typeface="+mn-lt"/>
              <a:cs typeface="Arial" panose="020B0604020202020204" pitchFamily="34" charset="0"/>
              <a:hlinkClick r:id="rId11" action="ppaction://hlinksldjump"/>
            </a:endParaRPr>
          </a:p>
          <a:p>
            <a:pPr>
              <a:spcBef>
                <a:spcPts val="0"/>
              </a:spcBef>
              <a:spcAft>
                <a:spcPts val="600"/>
              </a:spcAft>
            </a:pPr>
            <a:r>
              <a:rPr lang="en-US" sz="1800" dirty="0" smtClean="0">
                <a:latin typeface="+mn-lt"/>
                <a:cs typeface="Arial" panose="020B0604020202020204" pitchFamily="34" charset="0"/>
                <a:hlinkClick r:id="rId11" action="ppaction://hlinksldjump"/>
              </a:rPr>
              <a:t>Equipment</a:t>
            </a:r>
            <a:r>
              <a:rPr lang="en-US" sz="1800" dirty="0" smtClean="0">
                <a:latin typeface="+mn-lt"/>
                <a:cs typeface="Arial" panose="020B0604020202020204" pitchFamily="34" charset="0"/>
              </a:rPr>
              <a:t>							Slide 23-26</a:t>
            </a:r>
          </a:p>
          <a:p>
            <a:pPr>
              <a:spcBef>
                <a:spcPts val="0"/>
              </a:spcBef>
              <a:spcAft>
                <a:spcPts val="600"/>
              </a:spcAft>
            </a:pPr>
            <a:r>
              <a:rPr lang="en-US" sz="1800" dirty="0" smtClean="0">
                <a:latin typeface="+mn-lt"/>
                <a:cs typeface="Arial" panose="020B0604020202020204" pitchFamily="34" charset="0"/>
                <a:hlinkClick r:id="rId12" action="ppaction://hlinksldjump"/>
              </a:rPr>
              <a:t>Key Temperatures</a:t>
            </a:r>
            <a:r>
              <a:rPr lang="en-US" sz="1800" dirty="0" smtClean="0">
                <a:latin typeface="+mn-lt"/>
                <a:cs typeface="Arial" panose="020B0604020202020204" pitchFamily="34" charset="0"/>
              </a:rPr>
              <a:t>						Slide 27</a:t>
            </a:r>
          </a:p>
          <a:p>
            <a:pPr>
              <a:spcBef>
                <a:spcPts val="0"/>
              </a:spcBef>
              <a:spcAft>
                <a:spcPts val="600"/>
              </a:spcAft>
            </a:pPr>
            <a:r>
              <a:rPr lang="en-US" sz="1800" dirty="0" smtClean="0">
                <a:latin typeface="+mn-lt"/>
                <a:cs typeface="Arial" panose="020B0604020202020204" pitchFamily="34" charset="0"/>
                <a:hlinkClick r:id="rId13" action="ppaction://hlinksldjump"/>
              </a:rPr>
              <a:t>Variability</a:t>
            </a:r>
            <a:r>
              <a:rPr lang="en-US" sz="1800" dirty="0" smtClean="0">
                <a:latin typeface="+mn-lt"/>
                <a:cs typeface="Arial" panose="020B0604020202020204" pitchFamily="34" charset="0"/>
              </a:rPr>
              <a:t>							Slide 28</a:t>
            </a:r>
          </a:p>
          <a:p>
            <a:pPr>
              <a:spcBef>
                <a:spcPts val="0"/>
              </a:spcBef>
              <a:spcAft>
                <a:spcPts val="600"/>
              </a:spcAft>
            </a:pPr>
            <a:r>
              <a:rPr lang="en-US" sz="1800" dirty="0" smtClean="0">
                <a:latin typeface="+mn-lt"/>
                <a:cs typeface="Arial" panose="020B0604020202020204" pitchFamily="34" charset="0"/>
                <a:hlinkClick r:id="rId14" action="ppaction://hlinksldjump"/>
              </a:rPr>
              <a:t>Color Influences</a:t>
            </a:r>
            <a:r>
              <a:rPr lang="en-US" sz="1800" dirty="0" smtClean="0">
                <a:latin typeface="+mn-lt"/>
                <a:cs typeface="Arial" panose="020B0604020202020204" pitchFamily="34" charset="0"/>
              </a:rPr>
              <a:t>							Slide 29</a:t>
            </a:r>
          </a:p>
          <a:p>
            <a:pPr>
              <a:spcBef>
                <a:spcPts val="0"/>
              </a:spcBef>
              <a:spcAft>
                <a:spcPts val="600"/>
              </a:spcAft>
            </a:pPr>
            <a:r>
              <a:rPr lang="en-US" sz="1800" dirty="0" smtClean="0">
                <a:latin typeface="+mn-lt"/>
                <a:cs typeface="Arial" panose="020B0604020202020204" pitchFamily="34" charset="0"/>
                <a:hlinkClick r:id="rId15" action="ppaction://hlinksldjump"/>
              </a:rPr>
              <a:t>Product Expansion</a:t>
            </a:r>
            <a:r>
              <a:rPr lang="en-US" sz="1800" dirty="0" smtClean="0">
                <a:latin typeface="+mn-lt"/>
                <a:cs typeface="Arial" panose="020B0604020202020204" pitchFamily="34" charset="0"/>
              </a:rPr>
              <a:t>						Slide 30-31</a:t>
            </a:r>
          </a:p>
          <a:p>
            <a:pPr>
              <a:spcBef>
                <a:spcPts val="0"/>
              </a:spcBef>
              <a:spcAft>
                <a:spcPts val="600"/>
              </a:spcAft>
            </a:pPr>
            <a:r>
              <a:rPr lang="en-US" sz="1800" dirty="0" smtClean="0">
                <a:latin typeface="+mn-lt"/>
                <a:cs typeface="Arial" panose="020B0604020202020204" pitchFamily="34" charset="0"/>
                <a:hlinkClick r:id="rId16" action="ppaction://hlinksldjump"/>
              </a:rPr>
              <a:t>Sheet Sag</a:t>
            </a:r>
            <a:r>
              <a:rPr lang="en-US" sz="1800" dirty="0" smtClean="0">
                <a:latin typeface="+mn-lt"/>
                <a:cs typeface="Arial" panose="020B0604020202020204" pitchFamily="34" charset="0"/>
              </a:rPr>
              <a:t>							Slide 32</a:t>
            </a:r>
          </a:p>
        </p:txBody>
      </p:sp>
      <p:sp>
        <p:nvSpPr>
          <p:cNvPr id="6" name="Text Placeholder 5"/>
          <p:cNvSpPr>
            <a:spLocks noGrp="1"/>
          </p:cNvSpPr>
          <p:nvPr>
            <p:ph type="body" sz="quarter" idx="14"/>
          </p:nvPr>
        </p:nvSpPr>
        <p:spPr/>
        <p:txBody>
          <a:bodyPr/>
          <a:lstStyle/>
          <a:p>
            <a:r>
              <a:rPr lang="en-US" dirty="0"/>
              <a:t>Table of </a:t>
            </a:r>
            <a:r>
              <a:rPr lang="en-US" dirty="0" smtClean="0"/>
              <a:t>Contents </a:t>
            </a:r>
            <a:endParaRPr lang="en-US" dirty="0"/>
          </a:p>
        </p:txBody>
      </p:sp>
      <p:sp>
        <p:nvSpPr>
          <p:cNvPr id="2" name="Slide Number Placeholder 1"/>
          <p:cNvSpPr>
            <a:spLocks noGrp="1"/>
          </p:cNvSpPr>
          <p:nvPr>
            <p:ph type="sldNum" sz="quarter" idx="17"/>
          </p:nvPr>
        </p:nvSpPr>
        <p:spPr/>
        <p:txBody>
          <a:bodyPr/>
          <a:lstStyle/>
          <a:p>
            <a:fld id="{9BE9A201-BA3B-46DC-B831-D714434C50AF}" type="slidenum">
              <a:rPr lang="en-US" smtClean="0"/>
              <a:t>2</a:t>
            </a:fld>
            <a:endParaRPr lang="en-US"/>
          </a:p>
        </p:txBody>
      </p:sp>
    </p:spTree>
    <p:extLst>
      <p:ext uri="{BB962C8B-B14F-4D97-AF65-F5344CB8AC3E}">
        <p14:creationId xmlns:p14="http://schemas.microsoft.com/office/powerpoint/2010/main" val="341138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64022"/>
            <a:ext cx="3886200" cy="923330"/>
          </a:xfrm>
          <a:prstGeom prst="rect">
            <a:avLst/>
          </a:prstGeom>
        </p:spPr>
        <p:txBody>
          <a:bodyPr wrap="square">
            <a:spAutoFit/>
          </a:bodyPr>
          <a:lstStyle/>
          <a:p>
            <a:r>
              <a:rPr lang="en-US" sz="1800" b="1" dirty="0" smtClean="0"/>
              <a:t>Function</a:t>
            </a:r>
          </a:p>
          <a:p>
            <a:r>
              <a:rPr lang="en-US" sz="1800" dirty="0" smtClean="0"/>
              <a:t>To hold the Azdel sheet in place during heating and forming cycles.</a:t>
            </a:r>
          </a:p>
        </p:txBody>
      </p:sp>
      <p:grpSp>
        <p:nvGrpSpPr>
          <p:cNvPr id="26" name="Group 25"/>
          <p:cNvGrpSpPr/>
          <p:nvPr/>
        </p:nvGrpSpPr>
        <p:grpSpPr>
          <a:xfrm>
            <a:off x="6019800" y="807156"/>
            <a:ext cx="2971800" cy="2060377"/>
            <a:chOff x="5334000" y="4114800"/>
            <a:chExt cx="3352800" cy="2060377"/>
          </a:xfrm>
        </p:grpSpPr>
        <p:pic>
          <p:nvPicPr>
            <p:cNvPr id="2050" name="Picture 2"/>
            <p:cNvPicPr>
              <a:picLocks noChangeAspect="1" noChangeArrowheads="1"/>
            </p:cNvPicPr>
            <p:nvPr/>
          </p:nvPicPr>
          <p:blipFill>
            <a:blip r:embed="rId2" cstate="print"/>
            <a:srcRect/>
            <a:stretch>
              <a:fillRect/>
            </a:stretch>
          </p:blipFill>
          <p:spPr bwMode="auto">
            <a:xfrm>
              <a:off x="5334000" y="4114800"/>
              <a:ext cx="3352800" cy="1752600"/>
            </a:xfrm>
            <a:prstGeom prst="rect">
              <a:avLst/>
            </a:prstGeom>
            <a:noFill/>
            <a:ln w="9525">
              <a:noFill/>
              <a:miter lim="800000"/>
              <a:headEnd/>
              <a:tailEnd/>
            </a:ln>
          </p:spPr>
        </p:pic>
        <p:sp>
          <p:nvSpPr>
            <p:cNvPr id="39" name="TextBox 38"/>
            <p:cNvSpPr txBox="1"/>
            <p:nvPr/>
          </p:nvSpPr>
          <p:spPr>
            <a:xfrm>
              <a:off x="5410200" y="5867400"/>
              <a:ext cx="3124200" cy="307777"/>
            </a:xfrm>
            <a:prstGeom prst="rect">
              <a:avLst/>
            </a:prstGeom>
            <a:noFill/>
          </p:spPr>
          <p:txBody>
            <a:bodyPr wrap="square" rtlCol="0">
              <a:spAutoFit/>
            </a:bodyPr>
            <a:lstStyle/>
            <a:p>
              <a:r>
                <a:rPr lang="en-US" sz="1400" dirty="0" smtClean="0"/>
                <a:t>              Typical pin chain rail</a:t>
              </a:r>
              <a:endParaRPr lang="en-US" sz="1400" dirty="0"/>
            </a:p>
          </p:txBody>
        </p:sp>
      </p:grpSp>
      <p:grpSp>
        <p:nvGrpSpPr>
          <p:cNvPr id="25" name="Group 24"/>
          <p:cNvGrpSpPr/>
          <p:nvPr/>
        </p:nvGrpSpPr>
        <p:grpSpPr>
          <a:xfrm>
            <a:off x="4038600" y="858333"/>
            <a:ext cx="1905000" cy="2057399"/>
            <a:chOff x="5791200" y="762000"/>
            <a:chExt cx="2286000" cy="3003082"/>
          </a:xfrm>
        </p:grpSpPr>
        <p:pic>
          <p:nvPicPr>
            <p:cNvPr id="2051" name="Picture 3"/>
            <p:cNvPicPr>
              <a:picLocks noChangeAspect="1" noChangeArrowheads="1"/>
            </p:cNvPicPr>
            <p:nvPr/>
          </p:nvPicPr>
          <p:blipFill>
            <a:blip r:embed="rId3" cstate="print"/>
            <a:srcRect/>
            <a:stretch>
              <a:fillRect/>
            </a:stretch>
          </p:blipFill>
          <p:spPr bwMode="auto">
            <a:xfrm>
              <a:off x="6172200" y="1524000"/>
              <a:ext cx="1905000" cy="1295400"/>
            </a:xfrm>
            <a:prstGeom prst="rect">
              <a:avLst/>
            </a:prstGeom>
            <a:noFill/>
            <a:ln w="9525">
              <a:noFill/>
              <a:miter lim="800000"/>
              <a:headEnd/>
              <a:tailEnd/>
            </a:ln>
          </p:spPr>
        </p:pic>
        <p:cxnSp>
          <p:nvCxnSpPr>
            <p:cNvPr id="8" name="Straight Connector 7"/>
            <p:cNvCxnSpPr/>
            <p:nvPr/>
          </p:nvCxnSpPr>
          <p:spPr bwMode="auto">
            <a:xfrm>
              <a:off x="5867400" y="1524000"/>
              <a:ext cx="0" cy="1447800"/>
            </a:xfrm>
            <a:prstGeom prst="line">
              <a:avLst/>
            </a:prstGeom>
            <a:solidFill>
              <a:schemeClr val="accent1"/>
            </a:solidFill>
            <a:ln w="2032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5791200" y="2905544"/>
              <a:ext cx="1828800" cy="0"/>
            </a:xfrm>
            <a:prstGeom prst="line">
              <a:avLst/>
            </a:prstGeom>
            <a:solidFill>
              <a:schemeClr val="accent1"/>
            </a:solidFill>
            <a:ln w="203200"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flipV="1">
              <a:off x="6934200" y="1295400"/>
              <a:ext cx="0" cy="15240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1" name="Straight Connector 20"/>
            <p:cNvCxnSpPr/>
            <p:nvPr/>
          </p:nvCxnSpPr>
          <p:spPr bwMode="auto">
            <a:xfrm>
              <a:off x="6934200" y="1524000"/>
              <a:ext cx="0" cy="1295400"/>
            </a:xfrm>
            <a:prstGeom prst="line">
              <a:avLst/>
            </a:prstGeom>
            <a:solidFill>
              <a:schemeClr val="accent1"/>
            </a:solidFill>
            <a:ln w="225425" cap="flat" cmpd="sng" algn="ctr">
              <a:solidFill>
                <a:schemeClr val="tx1"/>
              </a:solidFill>
              <a:prstDash val="solid"/>
              <a:round/>
              <a:headEnd type="none" w="med" len="med"/>
              <a:tailEnd type="none" w="med" len="med"/>
            </a:ln>
            <a:effectLst/>
          </p:spPr>
        </p:cxnSp>
        <p:sp>
          <p:nvSpPr>
            <p:cNvPr id="40" name="TextBox 39"/>
            <p:cNvSpPr txBox="1"/>
            <p:nvPr/>
          </p:nvSpPr>
          <p:spPr>
            <a:xfrm>
              <a:off x="6096000" y="762000"/>
              <a:ext cx="1752600" cy="449247"/>
            </a:xfrm>
            <a:prstGeom prst="rect">
              <a:avLst/>
            </a:prstGeom>
            <a:noFill/>
          </p:spPr>
          <p:txBody>
            <a:bodyPr wrap="square" rtlCol="0">
              <a:spAutoFit/>
            </a:bodyPr>
            <a:lstStyle/>
            <a:p>
              <a:r>
                <a:rPr lang="en-US" sz="1400" dirty="0" smtClean="0"/>
                <a:t>Azdel</a:t>
              </a:r>
              <a:endParaRPr lang="en-US" sz="1400" dirty="0"/>
            </a:p>
          </p:txBody>
        </p:sp>
        <p:cxnSp>
          <p:nvCxnSpPr>
            <p:cNvPr id="42" name="Straight Arrow Connector 41"/>
            <p:cNvCxnSpPr/>
            <p:nvPr/>
          </p:nvCxnSpPr>
          <p:spPr bwMode="auto">
            <a:xfrm>
              <a:off x="6477000" y="1272368"/>
              <a:ext cx="0" cy="785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5867400" y="3352800"/>
              <a:ext cx="2057400" cy="412282"/>
            </a:xfrm>
            <a:prstGeom prst="rect">
              <a:avLst/>
            </a:prstGeom>
            <a:noFill/>
          </p:spPr>
          <p:txBody>
            <a:bodyPr wrap="square" rtlCol="0">
              <a:spAutoFit/>
            </a:bodyPr>
            <a:lstStyle/>
            <a:p>
              <a:r>
                <a:rPr lang="en-US" sz="1400" dirty="0" smtClean="0"/>
                <a:t>Pin frame</a:t>
              </a:r>
              <a:endParaRPr lang="en-US" sz="1400" dirty="0"/>
            </a:p>
          </p:txBody>
        </p:sp>
        <p:cxnSp>
          <p:nvCxnSpPr>
            <p:cNvPr id="45" name="Straight Arrow Connector 44"/>
            <p:cNvCxnSpPr/>
            <p:nvPr/>
          </p:nvCxnSpPr>
          <p:spPr bwMode="auto">
            <a:xfrm flipV="1">
              <a:off x="6477000" y="3109691"/>
              <a:ext cx="152400" cy="3062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32" name="Group 31"/>
          <p:cNvGrpSpPr/>
          <p:nvPr/>
        </p:nvGrpSpPr>
        <p:grpSpPr>
          <a:xfrm>
            <a:off x="4379959" y="2915732"/>
            <a:ext cx="4321254" cy="3429001"/>
            <a:chOff x="4517946" y="2743200"/>
            <a:chExt cx="4464129" cy="3505201"/>
          </a:xfrm>
        </p:grpSpPr>
        <p:pic>
          <p:nvPicPr>
            <p:cNvPr id="1026" name="Picture 2"/>
            <p:cNvPicPr>
              <a:picLocks noChangeAspect="1" noChangeArrowheads="1"/>
            </p:cNvPicPr>
            <p:nvPr/>
          </p:nvPicPr>
          <p:blipFill>
            <a:blip r:embed="rId4" cstate="print"/>
            <a:srcRect/>
            <a:stretch>
              <a:fillRect/>
            </a:stretch>
          </p:blipFill>
          <p:spPr bwMode="auto">
            <a:xfrm>
              <a:off x="5572586" y="3048000"/>
              <a:ext cx="3409489" cy="152891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517946" y="3048000"/>
              <a:ext cx="959215" cy="319105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599742" y="4648201"/>
              <a:ext cx="3362003" cy="1600200"/>
            </a:xfrm>
            <a:prstGeom prst="rect">
              <a:avLst/>
            </a:prstGeom>
            <a:noFill/>
            <a:ln w="9525">
              <a:noFill/>
              <a:miter lim="800000"/>
              <a:headEnd/>
              <a:tailEnd/>
            </a:ln>
          </p:spPr>
        </p:pic>
        <p:sp>
          <p:nvSpPr>
            <p:cNvPr id="31" name="TextBox 30"/>
            <p:cNvSpPr txBox="1"/>
            <p:nvPr/>
          </p:nvSpPr>
          <p:spPr>
            <a:xfrm>
              <a:off x="4922739" y="2743200"/>
              <a:ext cx="3384935" cy="346077"/>
            </a:xfrm>
            <a:prstGeom prst="rect">
              <a:avLst/>
            </a:prstGeom>
            <a:noFill/>
          </p:spPr>
          <p:txBody>
            <a:bodyPr wrap="square" rtlCol="0">
              <a:spAutoFit/>
            </a:bodyPr>
            <a:lstStyle/>
            <a:p>
              <a:r>
                <a:rPr lang="en-US" sz="1600" dirty="0" smtClean="0"/>
                <a:t>Typical front and rear clamping</a:t>
              </a:r>
              <a:endParaRPr lang="en-US" sz="1600" dirty="0"/>
            </a:p>
          </p:txBody>
        </p:sp>
      </p:grpSp>
      <p:sp>
        <p:nvSpPr>
          <p:cNvPr id="22" name="Rectangle 21"/>
          <p:cNvSpPr/>
          <p:nvPr/>
        </p:nvSpPr>
        <p:spPr>
          <a:xfrm>
            <a:off x="147285" y="1761873"/>
            <a:ext cx="4073734" cy="4247317"/>
          </a:xfrm>
          <a:prstGeom prst="rect">
            <a:avLst/>
          </a:prstGeom>
        </p:spPr>
        <p:txBody>
          <a:bodyPr wrap="square">
            <a:spAutoFit/>
          </a:bodyPr>
          <a:lstStyle/>
          <a:p>
            <a:r>
              <a:rPr lang="en-US" sz="1800" b="1" dirty="0" smtClean="0"/>
              <a:t>General characteristics</a:t>
            </a:r>
          </a:p>
          <a:p>
            <a:pPr marL="285750" indent="-285750">
              <a:buFont typeface="Arial" panose="020B0604020202020204" pitchFamily="34" charset="0"/>
              <a:buChar char="•"/>
            </a:pPr>
            <a:r>
              <a:rPr lang="en-US" sz="1800" dirty="0" smtClean="0"/>
              <a:t>4-sided clamping in a pneumatically- operated clamp frame is preferred. </a:t>
            </a:r>
          </a:p>
          <a:p>
            <a:pPr marL="285750" indent="-285750">
              <a:buFont typeface="Arial" panose="020B0604020202020204" pitchFamily="34" charset="0"/>
              <a:buChar char="•"/>
            </a:pPr>
            <a:r>
              <a:rPr lang="en-US" sz="1800" dirty="0" smtClean="0"/>
              <a:t>Fully automated in-line systems using pin chains to hold sheet during transfer are most common. </a:t>
            </a:r>
          </a:p>
          <a:p>
            <a:pPr marL="285750" indent="-285750">
              <a:buFont typeface="Arial" panose="020B0604020202020204" pitchFamily="34" charset="0"/>
              <a:buChar char="•"/>
            </a:pPr>
            <a:r>
              <a:rPr lang="en-US" sz="1800" dirty="0" smtClean="0"/>
              <a:t>Tension blades (clamps on the tool sides perpendicular to the chain rails) are recommended to apply 4-sided sheet tension during forming.</a:t>
            </a:r>
          </a:p>
          <a:p>
            <a:pPr marL="285750" indent="-285750">
              <a:buFont typeface="Arial" panose="020B0604020202020204" pitchFamily="34" charset="0"/>
              <a:buChar char="•"/>
            </a:pPr>
            <a:r>
              <a:rPr lang="en-US" sz="1800" dirty="0" smtClean="0"/>
              <a:t>If compression molding equipment is being used, a separate “pin” frame (tenter frame) on a conveyor belt can be used to transport the sheet, but this method is not preferred.</a:t>
            </a:r>
            <a:endParaRPr lang="en-US" sz="1800" dirty="0"/>
          </a:p>
        </p:txBody>
      </p:sp>
      <p:sp>
        <p:nvSpPr>
          <p:cNvPr id="2" name="Text Placeholder 1"/>
          <p:cNvSpPr>
            <a:spLocks noGrp="1"/>
          </p:cNvSpPr>
          <p:nvPr>
            <p:ph type="body" sz="quarter" idx="14"/>
          </p:nvPr>
        </p:nvSpPr>
        <p:spPr/>
        <p:txBody>
          <a:bodyPr/>
          <a:lstStyle/>
          <a:p>
            <a:r>
              <a:rPr lang="en-US" dirty="0" smtClean="0"/>
              <a:t>Pin Chain/Clamping</a:t>
            </a:r>
            <a:endParaRPr lang="en-US" dirty="0"/>
          </a:p>
        </p:txBody>
      </p:sp>
      <p:sp>
        <p:nvSpPr>
          <p:cNvPr id="4" name="Slide Number Placeholder 3"/>
          <p:cNvSpPr>
            <a:spLocks noGrp="1"/>
          </p:cNvSpPr>
          <p:nvPr>
            <p:ph type="sldNum" sz="quarter" idx="17"/>
          </p:nvPr>
        </p:nvSpPr>
        <p:spPr/>
        <p:txBody>
          <a:bodyPr/>
          <a:lstStyle/>
          <a:p>
            <a:fld id="{9BE9A201-BA3B-46DC-B831-D714434C50AF}" type="slidenum">
              <a:rPr lang="en-US" smtClean="0"/>
              <a:t>20</a:t>
            </a:fld>
            <a:endParaRPr lang="en-US"/>
          </a:p>
        </p:txBody>
      </p:sp>
    </p:spTree>
    <p:extLst>
      <p:ext uri="{BB962C8B-B14F-4D97-AF65-F5344CB8AC3E}">
        <p14:creationId xmlns:p14="http://schemas.microsoft.com/office/powerpoint/2010/main" val="269132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7700" y="1066800"/>
            <a:ext cx="7848600" cy="5257800"/>
          </a:xfrm>
          <a:prstGeom prst="rect">
            <a:avLst/>
          </a:prstGeom>
          <a:noFill/>
          <a:ln w="9525">
            <a:noFill/>
            <a:miter lim="800000"/>
            <a:headEnd/>
            <a:tailEnd/>
          </a:ln>
        </p:spPr>
      </p:pic>
      <p:sp>
        <p:nvSpPr>
          <p:cNvPr id="14" name="TextBox 13"/>
          <p:cNvSpPr txBox="1"/>
          <p:nvPr/>
        </p:nvSpPr>
        <p:spPr>
          <a:xfrm>
            <a:off x="1524000" y="2705100"/>
            <a:ext cx="1447800" cy="276999"/>
          </a:xfrm>
          <a:prstGeom prst="rect">
            <a:avLst/>
          </a:prstGeom>
          <a:noFill/>
        </p:spPr>
        <p:txBody>
          <a:bodyPr wrap="square" rtlCol="0">
            <a:spAutoFit/>
          </a:bodyPr>
          <a:lstStyle/>
          <a:p>
            <a:r>
              <a:rPr lang="en-US" sz="1200" dirty="0" smtClean="0"/>
              <a:t>Heating oven</a:t>
            </a:r>
            <a:endParaRPr lang="en-US" sz="1200" dirty="0"/>
          </a:p>
        </p:txBody>
      </p:sp>
      <p:pic>
        <p:nvPicPr>
          <p:cNvPr id="8" name="Picture 2"/>
          <p:cNvPicPr>
            <a:picLocks noChangeAspect="1" noChangeArrowheads="1"/>
          </p:cNvPicPr>
          <p:nvPr/>
        </p:nvPicPr>
        <p:blipFill>
          <a:blip r:embed="rId3" cstate="print"/>
          <a:srcRect/>
          <a:stretch>
            <a:fillRect/>
          </a:stretch>
        </p:blipFill>
        <p:spPr bwMode="auto">
          <a:xfrm>
            <a:off x="647700" y="1066800"/>
            <a:ext cx="7848600" cy="5257800"/>
          </a:xfrm>
          <a:prstGeom prst="rect">
            <a:avLst/>
          </a:prstGeom>
          <a:noFill/>
          <a:ln w="9525">
            <a:noFill/>
            <a:miter lim="800000"/>
            <a:headEnd/>
            <a:tailEnd/>
          </a:ln>
        </p:spPr>
      </p:pic>
      <p:cxnSp>
        <p:nvCxnSpPr>
          <p:cNvPr id="15" name="Straight Arrow Connector 14"/>
          <p:cNvCxnSpPr/>
          <p:nvPr/>
        </p:nvCxnSpPr>
        <p:spPr bwMode="auto">
          <a:xfrm>
            <a:off x="2362200" y="29337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 Placeholder 1"/>
          <p:cNvSpPr>
            <a:spLocks noGrp="1"/>
          </p:cNvSpPr>
          <p:nvPr>
            <p:ph type="body" sz="quarter" idx="14"/>
          </p:nvPr>
        </p:nvSpPr>
        <p:spPr/>
        <p:txBody>
          <a:bodyPr/>
          <a:lstStyle/>
          <a:p>
            <a:r>
              <a:rPr lang="en-US" dirty="0" smtClean="0"/>
              <a:t>Product Heating</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21</a:t>
            </a:fld>
            <a:endParaRPr lang="en-US"/>
          </a:p>
        </p:txBody>
      </p:sp>
    </p:spTree>
    <p:extLst>
      <p:ext uri="{BB962C8B-B14F-4D97-AF65-F5344CB8AC3E}">
        <p14:creationId xmlns:p14="http://schemas.microsoft.com/office/powerpoint/2010/main" val="277028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4572000" cy="1277273"/>
          </a:xfrm>
          <a:prstGeom prst="rect">
            <a:avLst/>
          </a:prstGeom>
        </p:spPr>
        <p:txBody>
          <a:bodyPr>
            <a:spAutoFit/>
          </a:bodyPr>
          <a:lstStyle/>
          <a:p>
            <a:pPr>
              <a:spcAft>
                <a:spcPts val="600"/>
              </a:spcAft>
            </a:pPr>
            <a:r>
              <a:rPr lang="en-US" sz="1800" b="1" dirty="0" smtClean="0"/>
              <a:t>Function</a:t>
            </a:r>
          </a:p>
          <a:p>
            <a:r>
              <a:rPr lang="en-US" sz="1800" dirty="0" smtClean="0"/>
              <a:t>To make the Azdel sheet pliable or “drape-able” so that it can be molded into the desired geometry.</a:t>
            </a:r>
            <a:endParaRPr lang="en-US" sz="1800" dirty="0"/>
          </a:p>
        </p:txBody>
      </p:sp>
      <p:sp>
        <p:nvSpPr>
          <p:cNvPr id="5" name="Rectangle 4"/>
          <p:cNvSpPr/>
          <p:nvPr/>
        </p:nvSpPr>
        <p:spPr>
          <a:xfrm>
            <a:off x="0" y="1981200"/>
            <a:ext cx="4495800" cy="1554272"/>
          </a:xfrm>
          <a:prstGeom prst="rect">
            <a:avLst/>
          </a:prstGeom>
        </p:spPr>
        <p:txBody>
          <a:bodyPr wrap="square">
            <a:spAutoFit/>
          </a:bodyPr>
          <a:lstStyle/>
          <a:p>
            <a:pPr>
              <a:spcAft>
                <a:spcPts val="600"/>
              </a:spcAft>
            </a:pPr>
            <a:r>
              <a:rPr lang="en-US" sz="1800" b="1" dirty="0" smtClean="0"/>
              <a:t>Key Considerations</a:t>
            </a:r>
          </a:p>
          <a:p>
            <a:r>
              <a:rPr lang="en-US" sz="1800" dirty="0" smtClean="0"/>
              <a:t>• Heat Transfer Methods</a:t>
            </a:r>
          </a:p>
          <a:p>
            <a:pPr lvl="1"/>
            <a:r>
              <a:rPr lang="en-US" sz="1800" dirty="0" smtClean="0"/>
              <a:t>o Conduction (contact)</a:t>
            </a:r>
          </a:p>
          <a:p>
            <a:pPr lvl="1"/>
            <a:r>
              <a:rPr lang="en-US" sz="1800" dirty="0" smtClean="0"/>
              <a:t>o Convection (forced air)</a:t>
            </a:r>
          </a:p>
          <a:p>
            <a:pPr lvl="1"/>
            <a:r>
              <a:rPr lang="en-US" sz="1800" dirty="0" smtClean="0"/>
              <a:t>o Radiation (element or bulb)</a:t>
            </a:r>
            <a:endParaRPr lang="en-US" sz="1800" dirty="0"/>
          </a:p>
        </p:txBody>
      </p:sp>
      <p:sp>
        <p:nvSpPr>
          <p:cNvPr id="6" name="Rectangle 5"/>
          <p:cNvSpPr/>
          <p:nvPr/>
        </p:nvSpPr>
        <p:spPr>
          <a:xfrm>
            <a:off x="0" y="3505200"/>
            <a:ext cx="4572000" cy="1477328"/>
          </a:xfrm>
          <a:prstGeom prst="rect">
            <a:avLst/>
          </a:prstGeom>
        </p:spPr>
        <p:txBody>
          <a:bodyPr wrap="square">
            <a:spAutoFit/>
          </a:bodyPr>
          <a:lstStyle/>
          <a:p>
            <a:pPr>
              <a:buFont typeface="Arial" pitchFamily="34" charset="0"/>
              <a:buChar char="•"/>
            </a:pPr>
            <a:r>
              <a:rPr lang="en-US" sz="1800" dirty="0" smtClean="0"/>
              <a:t>Types of Radiant heat</a:t>
            </a:r>
          </a:p>
          <a:p>
            <a:pPr lvl="1"/>
            <a:r>
              <a:rPr lang="en-US" sz="1800" dirty="0" smtClean="0"/>
              <a:t>o Ultra Violet</a:t>
            </a:r>
          </a:p>
          <a:p>
            <a:pPr lvl="1"/>
            <a:r>
              <a:rPr lang="en-US" sz="1800" dirty="0" smtClean="0"/>
              <a:t>o Microwave</a:t>
            </a:r>
          </a:p>
          <a:p>
            <a:pPr lvl="1"/>
            <a:r>
              <a:rPr lang="en-US" sz="1800" dirty="0" smtClean="0"/>
              <a:t>o Radio Frequency / Induction</a:t>
            </a:r>
          </a:p>
          <a:p>
            <a:pPr lvl="1"/>
            <a:r>
              <a:rPr lang="en-US" sz="1800" dirty="0" smtClean="0"/>
              <a:t>o Infrared</a:t>
            </a:r>
            <a:endParaRPr lang="en-US" sz="1800" dirty="0"/>
          </a:p>
        </p:txBody>
      </p:sp>
      <p:sp>
        <p:nvSpPr>
          <p:cNvPr id="8" name="Rectangle 7"/>
          <p:cNvSpPr/>
          <p:nvPr/>
        </p:nvSpPr>
        <p:spPr>
          <a:xfrm>
            <a:off x="0" y="4953000"/>
            <a:ext cx="4572000" cy="1477328"/>
          </a:xfrm>
          <a:prstGeom prst="rect">
            <a:avLst/>
          </a:prstGeom>
        </p:spPr>
        <p:txBody>
          <a:bodyPr>
            <a:spAutoFit/>
          </a:bodyPr>
          <a:lstStyle/>
          <a:p>
            <a:pPr>
              <a:buFont typeface="Arial" pitchFamily="34" charset="0"/>
              <a:buChar char="•"/>
            </a:pPr>
            <a:r>
              <a:rPr lang="en-US" sz="1800" dirty="0" smtClean="0"/>
              <a:t>Material Transport System</a:t>
            </a:r>
          </a:p>
          <a:p>
            <a:pPr lvl="1"/>
            <a:r>
              <a:rPr lang="en-US" sz="1800" dirty="0" smtClean="0"/>
              <a:t>o 4 sided frame</a:t>
            </a:r>
          </a:p>
          <a:p>
            <a:pPr lvl="1"/>
            <a:r>
              <a:rPr lang="en-US" sz="1800" dirty="0" smtClean="0"/>
              <a:t>o 2 sided rail</a:t>
            </a:r>
          </a:p>
          <a:p>
            <a:pPr lvl="1"/>
            <a:r>
              <a:rPr lang="en-US" sz="1800" dirty="0" smtClean="0"/>
              <a:t>o Belt</a:t>
            </a:r>
          </a:p>
          <a:p>
            <a:pPr lvl="1"/>
            <a:r>
              <a:rPr lang="en-US" sz="1800" dirty="0" smtClean="0"/>
              <a:t>o Hybrid System</a:t>
            </a:r>
            <a:endParaRPr lang="en-US" sz="1800" dirty="0"/>
          </a:p>
        </p:txBody>
      </p:sp>
      <p:sp>
        <p:nvSpPr>
          <p:cNvPr id="9" name="Rectangle 8"/>
          <p:cNvSpPr/>
          <p:nvPr/>
        </p:nvSpPr>
        <p:spPr>
          <a:xfrm>
            <a:off x="5638800" y="5837872"/>
            <a:ext cx="3200400" cy="830997"/>
          </a:xfrm>
          <a:prstGeom prst="rect">
            <a:avLst/>
          </a:prstGeom>
        </p:spPr>
        <p:txBody>
          <a:bodyPr wrap="square">
            <a:spAutoFit/>
          </a:bodyPr>
          <a:lstStyle/>
          <a:p>
            <a:r>
              <a:rPr lang="en-US" sz="1200" b="1" dirty="0" smtClean="0"/>
              <a:t>The IR spectrum (0.72μ - 1000μ)</a:t>
            </a:r>
          </a:p>
          <a:p>
            <a:r>
              <a:rPr lang="en-US" sz="1200" dirty="0" smtClean="0"/>
              <a:t>• Near IR (short wave) = 0.72μ-1.5μ</a:t>
            </a:r>
          </a:p>
          <a:p>
            <a:r>
              <a:rPr lang="en-US" sz="1200" dirty="0" smtClean="0"/>
              <a:t>• Middle IR (medium wave) = 1.5</a:t>
            </a:r>
            <a:r>
              <a:rPr lang="el-GR" sz="1200" dirty="0" smtClean="0"/>
              <a:t>μ - 5.6μ</a:t>
            </a:r>
          </a:p>
          <a:p>
            <a:r>
              <a:rPr lang="en-US" sz="1200" dirty="0" smtClean="0"/>
              <a:t>• Far IR (long wave) = 5.6μ – 1000μ</a:t>
            </a:r>
            <a:endParaRPr lang="en-US" sz="1200" dirty="0"/>
          </a:p>
        </p:txBody>
      </p:sp>
      <p:pic>
        <p:nvPicPr>
          <p:cNvPr id="3085" name="Picture 13"/>
          <p:cNvPicPr>
            <a:picLocks noChangeAspect="1" noChangeArrowheads="1"/>
          </p:cNvPicPr>
          <p:nvPr/>
        </p:nvPicPr>
        <p:blipFill>
          <a:blip r:embed="rId2" cstate="print"/>
          <a:srcRect/>
          <a:stretch>
            <a:fillRect/>
          </a:stretch>
        </p:blipFill>
        <p:spPr bwMode="auto">
          <a:xfrm>
            <a:off x="4419600" y="1037272"/>
            <a:ext cx="4724400" cy="472440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smtClean="0"/>
              <a:t>Product Heating - Considerations</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22</a:t>
            </a:fld>
            <a:endParaRPr lang="en-US"/>
          </a:p>
        </p:txBody>
      </p:sp>
    </p:spTree>
    <p:extLst>
      <p:ext uri="{BB962C8B-B14F-4D97-AF65-F5344CB8AC3E}">
        <p14:creationId xmlns:p14="http://schemas.microsoft.com/office/powerpoint/2010/main" val="3123809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59093"/>
            <a:ext cx="4495800" cy="3416320"/>
          </a:xfrm>
          <a:prstGeom prst="rect">
            <a:avLst/>
          </a:prstGeom>
        </p:spPr>
        <p:txBody>
          <a:bodyPr wrap="square">
            <a:spAutoFit/>
          </a:bodyPr>
          <a:lstStyle/>
          <a:p>
            <a:r>
              <a:rPr lang="en-US" dirty="0" smtClean="0"/>
              <a:t>Infrared ovens typically use</a:t>
            </a:r>
          </a:p>
          <a:p>
            <a:r>
              <a:rPr lang="en-US" dirty="0" smtClean="0"/>
              <a:t>medium infra-red wavelength.</a:t>
            </a:r>
          </a:p>
          <a:p>
            <a:endParaRPr lang="en-US" dirty="0" smtClean="0"/>
          </a:p>
          <a:p>
            <a:pPr>
              <a:buFont typeface="Arial" pitchFamily="34" charset="0"/>
              <a:buChar char="•"/>
            </a:pPr>
            <a:r>
              <a:rPr lang="en-US" dirty="0" smtClean="0"/>
              <a:t>  Medium infra-red wavelength is</a:t>
            </a:r>
          </a:p>
          <a:p>
            <a:r>
              <a:rPr lang="en-US" dirty="0" smtClean="0"/>
              <a:t>   from 3.0 to 4.0 </a:t>
            </a:r>
            <a:r>
              <a:rPr lang="en-US" dirty="0" smtClean="0">
                <a:latin typeface="Symbol" pitchFamily="18" charset="2"/>
              </a:rPr>
              <a:t>u</a:t>
            </a:r>
            <a:r>
              <a:rPr lang="en-US" dirty="0" smtClean="0"/>
              <a:t>m.</a:t>
            </a:r>
          </a:p>
          <a:p>
            <a:pPr>
              <a:buFont typeface="Arial" pitchFamily="34" charset="0"/>
              <a:buChar char="•"/>
            </a:pPr>
            <a:r>
              <a:rPr lang="en-US" dirty="0" smtClean="0"/>
              <a:t>  Generally, as the wavelength</a:t>
            </a:r>
          </a:p>
          <a:p>
            <a:r>
              <a:rPr lang="en-US" dirty="0" smtClean="0"/>
              <a:t>   decreases the radiated power</a:t>
            </a:r>
          </a:p>
          <a:p>
            <a:r>
              <a:rPr lang="en-US" dirty="0" smtClean="0"/>
              <a:t>   increases.</a:t>
            </a:r>
          </a:p>
          <a:p>
            <a:pPr>
              <a:buFont typeface="Arial" pitchFamily="34" charset="0"/>
              <a:buChar char="•"/>
            </a:pPr>
            <a:r>
              <a:rPr lang="en-US" dirty="0" smtClean="0"/>
              <a:t>  A crossover into the</a:t>
            </a:r>
          </a:p>
          <a:p>
            <a:r>
              <a:rPr lang="en-US" dirty="0" smtClean="0"/>
              <a:t>   medium/long wavelength</a:t>
            </a:r>
          </a:p>
          <a:p>
            <a:r>
              <a:rPr lang="en-US" dirty="0" smtClean="0"/>
              <a:t>   spectrum is permitted.</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780005" y="897077"/>
            <a:ext cx="4258963" cy="3352800"/>
          </a:xfrm>
          <a:prstGeom prst="rect">
            <a:avLst/>
          </a:prstGeom>
          <a:noFill/>
          <a:ln w="9525">
            <a:noFill/>
            <a:miter lim="800000"/>
            <a:headEnd/>
            <a:tailEnd/>
          </a:ln>
        </p:spPr>
      </p:pic>
      <p:sp>
        <p:nvSpPr>
          <p:cNvPr id="5" name="Rectangle 4"/>
          <p:cNvSpPr/>
          <p:nvPr/>
        </p:nvSpPr>
        <p:spPr>
          <a:xfrm>
            <a:off x="6081583" y="4278819"/>
            <a:ext cx="2303563" cy="276999"/>
          </a:xfrm>
          <a:prstGeom prst="rect">
            <a:avLst/>
          </a:prstGeom>
        </p:spPr>
        <p:txBody>
          <a:bodyPr wrap="square">
            <a:spAutoFit/>
          </a:bodyPr>
          <a:lstStyle/>
          <a:p>
            <a:r>
              <a:rPr lang="en-US" sz="1200" b="1" dirty="0" smtClean="0"/>
              <a:t>Typical ceramic IR elements</a:t>
            </a:r>
            <a:endParaRPr lang="en-US" sz="1200" dirty="0"/>
          </a:p>
        </p:txBody>
      </p:sp>
      <p:sp>
        <p:nvSpPr>
          <p:cNvPr id="2" name="Text Placeholder 1"/>
          <p:cNvSpPr>
            <a:spLocks noGrp="1"/>
          </p:cNvSpPr>
          <p:nvPr>
            <p:ph type="body" sz="quarter" idx="14"/>
          </p:nvPr>
        </p:nvSpPr>
        <p:spPr/>
        <p:txBody>
          <a:bodyPr/>
          <a:lstStyle/>
          <a:p>
            <a:r>
              <a:rPr lang="en-US" dirty="0" smtClean="0"/>
              <a:t>Product Heating - Equipment</a:t>
            </a:r>
            <a:endParaRPr lang="en-US" dirty="0"/>
          </a:p>
        </p:txBody>
      </p:sp>
      <p:sp>
        <p:nvSpPr>
          <p:cNvPr id="4" name="Slide Number Placeholder 3"/>
          <p:cNvSpPr>
            <a:spLocks noGrp="1"/>
          </p:cNvSpPr>
          <p:nvPr>
            <p:ph type="sldNum" sz="quarter" idx="17"/>
          </p:nvPr>
        </p:nvSpPr>
        <p:spPr/>
        <p:txBody>
          <a:bodyPr/>
          <a:lstStyle/>
          <a:p>
            <a:fld id="{9BE9A201-BA3B-46DC-B831-D714434C50AF}" type="slidenum">
              <a:rPr lang="en-US" smtClean="0"/>
              <a:t>23</a:t>
            </a:fld>
            <a:endParaRPr lang="en-US"/>
          </a:p>
        </p:txBody>
      </p:sp>
    </p:spTree>
    <p:extLst>
      <p:ext uri="{BB962C8B-B14F-4D97-AF65-F5344CB8AC3E}">
        <p14:creationId xmlns:p14="http://schemas.microsoft.com/office/powerpoint/2010/main" val="335938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57" y="717148"/>
            <a:ext cx="2695857" cy="1477328"/>
          </a:xfrm>
          <a:prstGeom prst="rect">
            <a:avLst/>
          </a:prstGeom>
        </p:spPr>
        <p:txBody>
          <a:bodyPr wrap="square">
            <a:spAutoFit/>
          </a:bodyPr>
          <a:lstStyle/>
          <a:p>
            <a:r>
              <a:rPr lang="en-US" sz="1800" dirty="0" smtClean="0"/>
              <a:t>Power Density </a:t>
            </a:r>
            <a:endParaRPr lang="en-US" sz="1800" dirty="0"/>
          </a:p>
          <a:p>
            <a:pPr marL="285750" indent="-285750">
              <a:buFont typeface="Arial" panose="020B0604020202020204" pitchFamily="34" charset="0"/>
              <a:buChar char="•"/>
            </a:pPr>
            <a:r>
              <a:rPr lang="en-US" sz="1800" dirty="0" smtClean="0"/>
              <a:t>Dependent on the final oven selection, a target of 15-25 watts/in² or 2.3-3.9 watts/cm²</a:t>
            </a:r>
          </a:p>
        </p:txBody>
      </p:sp>
      <p:sp>
        <p:nvSpPr>
          <p:cNvPr id="6" name="Rectangle 5"/>
          <p:cNvSpPr/>
          <p:nvPr/>
        </p:nvSpPr>
        <p:spPr>
          <a:xfrm>
            <a:off x="0" y="2199112"/>
            <a:ext cx="4648200" cy="1754326"/>
          </a:xfrm>
          <a:prstGeom prst="rect">
            <a:avLst/>
          </a:prstGeom>
        </p:spPr>
        <p:txBody>
          <a:bodyPr wrap="square">
            <a:spAutoFit/>
          </a:bodyPr>
          <a:lstStyle/>
          <a:p>
            <a:r>
              <a:rPr lang="en-US" sz="1800" dirty="0" smtClean="0"/>
              <a:t>Element Spacing </a:t>
            </a:r>
            <a:endParaRPr lang="en-US" sz="1800" dirty="0"/>
          </a:p>
          <a:p>
            <a:pPr marL="285750" indent="-285750">
              <a:buFont typeface="Arial" panose="020B0604020202020204" pitchFamily="34" charset="0"/>
              <a:buChar char="•"/>
            </a:pPr>
            <a:r>
              <a:rPr lang="en-US" sz="1800" dirty="0" smtClean="0"/>
              <a:t>Elements spacing should be based on recommendation by oven and/or element manufacture with consideration of and additional spacing for Azdel heated sheet sag (see sheet sag reference page).</a:t>
            </a:r>
            <a:endParaRPr lang="en-US" sz="1800" dirty="0"/>
          </a:p>
        </p:txBody>
      </p:sp>
      <p:sp>
        <p:nvSpPr>
          <p:cNvPr id="7" name="Rectangle 6"/>
          <p:cNvSpPr/>
          <p:nvPr/>
        </p:nvSpPr>
        <p:spPr>
          <a:xfrm>
            <a:off x="0" y="4027912"/>
            <a:ext cx="4572000" cy="1754326"/>
          </a:xfrm>
          <a:prstGeom prst="rect">
            <a:avLst/>
          </a:prstGeom>
        </p:spPr>
        <p:txBody>
          <a:bodyPr>
            <a:spAutoFit/>
          </a:bodyPr>
          <a:lstStyle/>
          <a:p>
            <a:r>
              <a:rPr lang="en-US" sz="1800" dirty="0" smtClean="0"/>
              <a:t>Index Trigger</a:t>
            </a:r>
          </a:p>
          <a:p>
            <a:pPr marL="285750" indent="-285750">
              <a:buFont typeface="Arial" panose="020B0604020202020204" pitchFamily="34" charset="0"/>
              <a:buChar char="•"/>
            </a:pPr>
            <a:r>
              <a:rPr lang="en-US" sz="1800" dirty="0" smtClean="0"/>
              <a:t>Time, temperature and sheet sag </a:t>
            </a:r>
          </a:p>
          <a:p>
            <a:pPr marL="285750" indent="-285750">
              <a:buFont typeface="Arial" panose="020B0604020202020204" pitchFamily="34" charset="0"/>
              <a:buChar char="•"/>
            </a:pPr>
            <a:r>
              <a:rPr lang="en-US" sz="1800" dirty="0" smtClean="0"/>
              <a:t>Combining of all 3 is a best practice with target temperature as the leading index trigger &amp; complimentary “fail-safe” index triggers for max time &amp; max sheet.</a:t>
            </a:r>
            <a:endParaRPr lang="en-US" sz="1800" dirty="0"/>
          </a:p>
        </p:txBody>
      </p:sp>
      <p:pic>
        <p:nvPicPr>
          <p:cNvPr id="4098" name="Picture 2"/>
          <p:cNvPicPr>
            <a:picLocks noChangeAspect="1" noChangeArrowheads="1"/>
          </p:cNvPicPr>
          <p:nvPr/>
        </p:nvPicPr>
        <p:blipFill>
          <a:blip r:embed="rId2" cstate="print"/>
          <a:srcRect/>
          <a:stretch>
            <a:fillRect/>
          </a:stretch>
        </p:blipFill>
        <p:spPr bwMode="auto">
          <a:xfrm>
            <a:off x="4800600" y="4091744"/>
            <a:ext cx="2044387" cy="1558101"/>
          </a:xfrm>
          <a:prstGeom prst="rect">
            <a:avLst/>
          </a:prstGeom>
          <a:noFill/>
          <a:ln w="9525">
            <a:noFill/>
            <a:miter lim="800000"/>
            <a:headEnd/>
            <a:tailEnd/>
          </a:ln>
        </p:spPr>
      </p:pic>
      <p:pic>
        <p:nvPicPr>
          <p:cNvPr id="16" name="large" descr="description"/>
          <p:cNvPicPr/>
          <p:nvPr/>
        </p:nvPicPr>
        <p:blipFill>
          <a:blip r:embed="rId3" cstate="print"/>
          <a:srcRect/>
          <a:stretch>
            <a:fillRect/>
          </a:stretch>
        </p:blipFill>
        <p:spPr bwMode="auto">
          <a:xfrm>
            <a:off x="4800600" y="2371788"/>
            <a:ext cx="2044387" cy="1652576"/>
          </a:xfrm>
          <a:prstGeom prst="rect">
            <a:avLst/>
          </a:prstGeom>
          <a:noFill/>
          <a:ln w="9525">
            <a:noFill/>
            <a:miter lim="800000"/>
            <a:headEnd/>
            <a:tailEnd/>
          </a:ln>
        </p:spPr>
      </p:pic>
      <p:pic>
        <p:nvPicPr>
          <p:cNvPr id="4108" name="Picture 12" descr="http://www.wattco.com/files/uploaded/image_upload_81.jpg">
            <a:hlinkClick r:id="rId4"/>
          </p:cNvPr>
          <p:cNvPicPr>
            <a:picLocks noChangeAspect="1" noChangeArrowheads="1"/>
          </p:cNvPicPr>
          <p:nvPr/>
        </p:nvPicPr>
        <p:blipFill>
          <a:blip r:embed="rId5" cstate="print"/>
          <a:srcRect/>
          <a:stretch>
            <a:fillRect/>
          </a:stretch>
        </p:blipFill>
        <p:spPr bwMode="auto">
          <a:xfrm>
            <a:off x="6859863" y="2371787"/>
            <a:ext cx="2207937" cy="1717285"/>
          </a:xfrm>
          <a:prstGeom prst="rect">
            <a:avLst/>
          </a:prstGeom>
          <a:noFill/>
        </p:spPr>
      </p:pic>
      <p:pic>
        <p:nvPicPr>
          <p:cNvPr id="4109" name="Picture 13"/>
          <p:cNvPicPr>
            <a:picLocks noChangeAspect="1" noChangeArrowheads="1"/>
          </p:cNvPicPr>
          <p:nvPr/>
        </p:nvPicPr>
        <p:blipFill>
          <a:blip r:embed="rId6" cstate="print"/>
          <a:srcRect/>
          <a:stretch>
            <a:fillRect/>
          </a:stretch>
        </p:blipFill>
        <p:spPr bwMode="auto">
          <a:xfrm>
            <a:off x="2667000" y="689917"/>
            <a:ext cx="6400800" cy="1509195"/>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7" cstate="print"/>
          <a:srcRect/>
          <a:stretch>
            <a:fillRect/>
          </a:stretch>
        </p:blipFill>
        <p:spPr bwMode="auto">
          <a:xfrm>
            <a:off x="7073027" y="4027912"/>
            <a:ext cx="1899523" cy="1626603"/>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smtClean="0"/>
              <a:t>Product Heating - Equipment (cont.)</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24</a:t>
            </a:fld>
            <a:endParaRPr lang="en-US"/>
          </a:p>
        </p:txBody>
      </p:sp>
    </p:spTree>
    <p:extLst>
      <p:ext uri="{BB962C8B-B14F-4D97-AF65-F5344CB8AC3E}">
        <p14:creationId xmlns:p14="http://schemas.microsoft.com/office/powerpoint/2010/main" val="2570093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9589"/>
            <a:ext cx="9144000" cy="6432530"/>
          </a:xfrm>
          <a:prstGeom prst="rect">
            <a:avLst/>
          </a:prstGeom>
        </p:spPr>
        <p:txBody>
          <a:bodyPr wrap="square">
            <a:spAutoFit/>
          </a:bodyPr>
          <a:lstStyle/>
          <a:p>
            <a:endParaRPr lang="en-US" sz="1800" dirty="0" smtClean="0"/>
          </a:p>
          <a:p>
            <a:r>
              <a:rPr lang="en-US" sz="1800" dirty="0" smtClean="0"/>
              <a:t>A minimum of one (1) IR sensor or radiometer per oven, per</a:t>
            </a:r>
          </a:p>
          <a:p>
            <a:r>
              <a:rPr lang="en-US" sz="1800" dirty="0" smtClean="0"/>
              <a:t>sheet surface should be used to control and/or monitor the</a:t>
            </a:r>
          </a:p>
          <a:p>
            <a:r>
              <a:rPr lang="en-US" sz="1800" dirty="0" smtClean="0"/>
              <a:t>actual sheet surface temperature as influenced by the</a:t>
            </a:r>
          </a:p>
          <a:p>
            <a:r>
              <a:rPr lang="en-US" sz="1800" dirty="0" smtClean="0"/>
              <a:t>oven’s process.</a:t>
            </a:r>
          </a:p>
          <a:p>
            <a:endParaRPr lang="en-US" sz="1800" dirty="0" smtClean="0"/>
          </a:p>
          <a:p>
            <a:r>
              <a:rPr lang="en-US" sz="1800" dirty="0" smtClean="0"/>
              <a:t>Use of a thermal imaging line scanner or similar device has</a:t>
            </a:r>
          </a:p>
          <a:p>
            <a:r>
              <a:rPr lang="en-US" sz="1800" dirty="0" smtClean="0"/>
              <a:t>been recognized as a best practice for identifying and</a:t>
            </a:r>
          </a:p>
          <a:p>
            <a:r>
              <a:rPr lang="en-US" sz="1800" dirty="0" smtClean="0"/>
              <a:t>correcting overall sheet temperature variability.</a:t>
            </a:r>
          </a:p>
          <a:p>
            <a:pPr>
              <a:buFont typeface="Arial" pitchFamily="34" charset="0"/>
              <a:buChar char="•"/>
            </a:pPr>
            <a:r>
              <a:rPr lang="en-US" sz="1800" dirty="0" smtClean="0"/>
              <a:t>   A minimum of 1 should be installed at the exit side of the oven.</a:t>
            </a:r>
          </a:p>
          <a:p>
            <a:pPr>
              <a:buFont typeface="Arial" pitchFamily="34" charset="0"/>
              <a:buChar char="•"/>
            </a:pPr>
            <a:r>
              <a:rPr lang="en-US" sz="1800" dirty="0" smtClean="0"/>
              <a:t>   The exit side of the oven should include the appropriate </a:t>
            </a:r>
          </a:p>
          <a:p>
            <a:r>
              <a:rPr lang="en-US" sz="1800" dirty="0" smtClean="0"/>
              <a:t>     mounting accommodations to allow a change to evaluation</a:t>
            </a:r>
            <a:endParaRPr lang="en-US" sz="1800" b="1" dirty="0" smtClean="0"/>
          </a:p>
          <a:p>
            <a:r>
              <a:rPr lang="en-US" sz="1800" dirty="0" smtClean="0"/>
              <a:t>     surface (top/bottom) if only one thermal imaging device is</a:t>
            </a:r>
          </a:p>
          <a:p>
            <a:r>
              <a:rPr lang="en-US" sz="1800" dirty="0" smtClean="0"/>
              <a:t>     installed.</a:t>
            </a:r>
          </a:p>
          <a:p>
            <a:endParaRPr lang="en-US" sz="1800" dirty="0" smtClean="0"/>
          </a:p>
          <a:p>
            <a:r>
              <a:rPr lang="en-US" sz="1800" dirty="0" smtClean="0"/>
              <a:t>Oven Zoning – Key Considerations</a:t>
            </a:r>
          </a:p>
          <a:p>
            <a:pPr>
              <a:buFont typeface="Arial" pitchFamily="34" charset="0"/>
              <a:buChar char="•"/>
            </a:pPr>
            <a:r>
              <a:rPr lang="en-US" sz="1800" dirty="0" smtClean="0"/>
              <a:t>   Number of zones</a:t>
            </a:r>
          </a:p>
          <a:p>
            <a:pPr>
              <a:buFont typeface="Arial" pitchFamily="34" charset="0"/>
              <a:buChar char="•"/>
            </a:pPr>
            <a:r>
              <a:rPr lang="en-US" sz="1800" dirty="0" smtClean="0"/>
              <a:t>   Layout of zones</a:t>
            </a:r>
          </a:p>
          <a:p>
            <a:pPr>
              <a:buFont typeface="Arial" pitchFamily="34" charset="0"/>
              <a:buChar char="•"/>
            </a:pPr>
            <a:r>
              <a:rPr lang="en-US" sz="1800" dirty="0" smtClean="0"/>
              <a:t>   Element Wavelength</a:t>
            </a:r>
          </a:p>
          <a:p>
            <a:pPr>
              <a:buFont typeface="Arial" pitchFamily="34" charset="0"/>
              <a:buChar char="•"/>
            </a:pPr>
            <a:r>
              <a:rPr lang="en-US" sz="1800" dirty="0" smtClean="0"/>
              <a:t>   Element power density</a:t>
            </a:r>
          </a:p>
          <a:p>
            <a:endParaRPr lang="en-US" sz="1400" dirty="0" smtClean="0"/>
          </a:p>
          <a:p>
            <a:endParaRPr lang="en-US" sz="1200" dirty="0" smtClean="0"/>
          </a:p>
          <a:p>
            <a:endParaRPr lang="en-US" sz="1200" dirty="0" smtClean="0"/>
          </a:p>
          <a:p>
            <a:endParaRPr lang="en-US" sz="1400" dirty="0"/>
          </a:p>
        </p:txBody>
      </p:sp>
      <p:pic>
        <p:nvPicPr>
          <p:cNvPr id="28" name="Picture 2"/>
          <p:cNvPicPr>
            <a:picLocks noChangeAspect="1" noChangeArrowheads="1"/>
          </p:cNvPicPr>
          <p:nvPr/>
        </p:nvPicPr>
        <p:blipFill>
          <a:blip r:embed="rId2" cstate="print"/>
          <a:srcRect/>
          <a:stretch>
            <a:fillRect/>
          </a:stretch>
        </p:blipFill>
        <p:spPr bwMode="auto">
          <a:xfrm>
            <a:off x="7049965" y="5105400"/>
            <a:ext cx="1638300" cy="1076860"/>
          </a:xfrm>
          <a:prstGeom prst="rect">
            <a:avLst/>
          </a:prstGeom>
          <a:noFill/>
          <a:ln w="9525">
            <a:noFill/>
            <a:miter lim="800000"/>
            <a:headEnd/>
            <a:tailEnd/>
          </a:ln>
        </p:spPr>
      </p:pic>
      <p:pic>
        <p:nvPicPr>
          <p:cNvPr id="29" name="Picture 3"/>
          <p:cNvPicPr>
            <a:picLocks noChangeAspect="1" noChangeArrowheads="1"/>
          </p:cNvPicPr>
          <p:nvPr/>
        </p:nvPicPr>
        <p:blipFill>
          <a:blip r:embed="rId3" cstate="print"/>
          <a:srcRect/>
          <a:stretch>
            <a:fillRect/>
          </a:stretch>
        </p:blipFill>
        <p:spPr bwMode="auto">
          <a:xfrm>
            <a:off x="7049965" y="4019601"/>
            <a:ext cx="1638300" cy="1040044"/>
          </a:xfrm>
          <a:prstGeom prst="rect">
            <a:avLst/>
          </a:prstGeom>
          <a:noFill/>
          <a:ln w="9525">
            <a:noFill/>
            <a:miter lim="800000"/>
            <a:headEnd/>
            <a:tailEnd/>
          </a:ln>
        </p:spPr>
      </p:pic>
      <p:sp>
        <p:nvSpPr>
          <p:cNvPr id="30" name="Rectangle 29"/>
          <p:cNvSpPr/>
          <p:nvPr/>
        </p:nvSpPr>
        <p:spPr>
          <a:xfrm>
            <a:off x="7010400" y="6153090"/>
            <a:ext cx="1981200" cy="400110"/>
          </a:xfrm>
          <a:prstGeom prst="rect">
            <a:avLst/>
          </a:prstGeom>
        </p:spPr>
        <p:txBody>
          <a:bodyPr wrap="square">
            <a:spAutoFit/>
          </a:bodyPr>
          <a:lstStyle/>
          <a:p>
            <a:r>
              <a:rPr lang="en-US" sz="1000" dirty="0" smtClean="0"/>
              <a:t>Not ideal</a:t>
            </a:r>
          </a:p>
          <a:p>
            <a:r>
              <a:rPr lang="en-US" sz="1000" dirty="0" smtClean="0"/>
              <a:t>(risk of heat loss at edges)</a:t>
            </a:r>
            <a:endParaRPr lang="en-US" sz="1000" dirty="0"/>
          </a:p>
        </p:txBody>
      </p:sp>
      <p:pic>
        <p:nvPicPr>
          <p:cNvPr id="31" name="Picture 6"/>
          <p:cNvPicPr>
            <a:picLocks noChangeAspect="1" noChangeArrowheads="1"/>
          </p:cNvPicPr>
          <p:nvPr/>
        </p:nvPicPr>
        <p:blipFill>
          <a:blip r:embed="rId4" cstate="print"/>
          <a:srcRect/>
          <a:stretch>
            <a:fillRect/>
          </a:stretch>
        </p:blipFill>
        <p:spPr bwMode="auto">
          <a:xfrm>
            <a:off x="7069015" y="1124000"/>
            <a:ext cx="1619250" cy="1190625"/>
          </a:xfrm>
          <a:prstGeom prst="rect">
            <a:avLst/>
          </a:prstGeom>
          <a:noFill/>
          <a:ln w="9525">
            <a:noFill/>
            <a:miter lim="800000"/>
            <a:headEnd/>
            <a:tailEnd/>
          </a:ln>
        </p:spPr>
      </p:pic>
      <p:sp>
        <p:nvSpPr>
          <p:cNvPr id="32" name="TextBox 31"/>
          <p:cNvSpPr txBox="1"/>
          <p:nvPr/>
        </p:nvSpPr>
        <p:spPr>
          <a:xfrm>
            <a:off x="6992815" y="2251839"/>
            <a:ext cx="1447800" cy="276999"/>
          </a:xfrm>
          <a:prstGeom prst="rect">
            <a:avLst/>
          </a:prstGeom>
          <a:noFill/>
        </p:spPr>
        <p:txBody>
          <a:bodyPr wrap="square" rtlCol="0">
            <a:spAutoFit/>
          </a:bodyPr>
          <a:lstStyle/>
          <a:p>
            <a:r>
              <a:rPr lang="en-US" sz="1200" dirty="0" smtClean="0"/>
              <a:t>Most adjustable</a:t>
            </a:r>
            <a:endParaRPr lang="en-US" sz="1200" dirty="0"/>
          </a:p>
        </p:txBody>
      </p:sp>
      <p:pic>
        <p:nvPicPr>
          <p:cNvPr id="33" name="Picture 2"/>
          <p:cNvPicPr>
            <a:picLocks noChangeAspect="1" noChangeArrowheads="1"/>
          </p:cNvPicPr>
          <p:nvPr/>
        </p:nvPicPr>
        <p:blipFill>
          <a:blip r:embed="rId5" cstate="print"/>
          <a:srcRect/>
          <a:stretch>
            <a:fillRect/>
          </a:stretch>
        </p:blipFill>
        <p:spPr bwMode="auto">
          <a:xfrm>
            <a:off x="7051430" y="2571800"/>
            <a:ext cx="1600201" cy="1200150"/>
          </a:xfrm>
          <a:prstGeom prst="rect">
            <a:avLst/>
          </a:prstGeom>
          <a:noFill/>
          <a:ln w="9525">
            <a:noFill/>
            <a:miter lim="800000"/>
            <a:headEnd/>
            <a:tailEnd/>
          </a:ln>
        </p:spPr>
      </p:pic>
      <p:sp>
        <p:nvSpPr>
          <p:cNvPr id="34" name="TextBox 33"/>
          <p:cNvSpPr txBox="1"/>
          <p:nvPr/>
        </p:nvSpPr>
        <p:spPr>
          <a:xfrm>
            <a:off x="6992815" y="3707820"/>
            <a:ext cx="1981200" cy="261610"/>
          </a:xfrm>
          <a:prstGeom prst="rect">
            <a:avLst/>
          </a:prstGeom>
          <a:noFill/>
        </p:spPr>
        <p:txBody>
          <a:bodyPr wrap="square" rtlCol="0">
            <a:spAutoFit/>
          </a:bodyPr>
          <a:lstStyle/>
          <a:p>
            <a:r>
              <a:rPr lang="en-US" sz="1100" dirty="0" smtClean="0"/>
              <a:t>Sufficient Adjustability</a:t>
            </a:r>
            <a:endParaRPr lang="en-US" sz="1100" dirty="0"/>
          </a:p>
        </p:txBody>
      </p:sp>
      <p:sp>
        <p:nvSpPr>
          <p:cNvPr id="35" name="TextBox 34"/>
          <p:cNvSpPr txBox="1"/>
          <p:nvPr/>
        </p:nvSpPr>
        <p:spPr>
          <a:xfrm>
            <a:off x="7010400" y="762000"/>
            <a:ext cx="1922585" cy="369332"/>
          </a:xfrm>
          <a:prstGeom prst="rect">
            <a:avLst/>
          </a:prstGeom>
          <a:noFill/>
        </p:spPr>
        <p:txBody>
          <a:bodyPr wrap="square" rtlCol="0">
            <a:spAutoFit/>
          </a:bodyPr>
          <a:lstStyle/>
          <a:p>
            <a:r>
              <a:rPr lang="en-US" b="1" u="sng" dirty="0" smtClean="0"/>
              <a:t>Zoning Examples</a:t>
            </a:r>
            <a:endParaRPr lang="en-US" b="1" u="sng" dirty="0"/>
          </a:p>
        </p:txBody>
      </p:sp>
      <p:sp>
        <p:nvSpPr>
          <p:cNvPr id="2" name="Text Placeholder 1"/>
          <p:cNvSpPr>
            <a:spLocks noGrp="1"/>
          </p:cNvSpPr>
          <p:nvPr>
            <p:ph type="body" sz="quarter" idx="14"/>
          </p:nvPr>
        </p:nvSpPr>
        <p:spPr/>
        <p:txBody>
          <a:bodyPr/>
          <a:lstStyle/>
          <a:p>
            <a:r>
              <a:rPr lang="en-US" dirty="0"/>
              <a:t>Product Heating </a:t>
            </a:r>
            <a:r>
              <a:rPr lang="en-US" dirty="0" smtClean="0"/>
              <a:t>- </a:t>
            </a:r>
            <a:r>
              <a:rPr lang="en-US" dirty="0"/>
              <a:t>Equipment (cont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25</a:t>
            </a:fld>
            <a:endParaRPr lang="en-US"/>
          </a:p>
        </p:txBody>
      </p:sp>
    </p:spTree>
    <p:extLst>
      <p:ext uri="{BB962C8B-B14F-4D97-AF65-F5344CB8AC3E}">
        <p14:creationId xmlns:p14="http://schemas.microsoft.com/office/powerpoint/2010/main" val="6239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47584"/>
            <a:ext cx="9144000" cy="5370701"/>
          </a:xfrm>
          <a:prstGeom prst="rect">
            <a:avLst/>
          </a:prstGeom>
        </p:spPr>
        <p:txBody>
          <a:bodyPr wrap="square">
            <a:spAutoFit/>
          </a:bodyPr>
          <a:lstStyle/>
          <a:p>
            <a:pPr>
              <a:spcAft>
                <a:spcPts val="600"/>
              </a:spcAft>
            </a:pPr>
            <a:r>
              <a:rPr lang="en-US" sz="1900" u="sng" dirty="0" smtClean="0"/>
              <a:t>Oven zones</a:t>
            </a:r>
          </a:p>
          <a:p>
            <a:pPr marL="347472" indent="-347472">
              <a:spcAft>
                <a:spcPts val="0"/>
              </a:spcAft>
            </a:pPr>
            <a:r>
              <a:rPr lang="en-US" sz="1900" dirty="0" smtClean="0"/>
              <a:t>The lower oven zones (elements) should be shielded with suspended support wires, IR permeable mesh or  a comparable safeguard.  This will provide protection from contact between the oven elements and the heated material. protection from damage (fire, etc) that could possibly occur via an overheated material condition or exposure to other flammable sources (debris, contaminants, etc).</a:t>
            </a:r>
          </a:p>
          <a:p>
            <a:pPr>
              <a:spcAft>
                <a:spcPts val="0"/>
              </a:spcAft>
            </a:pPr>
            <a:endParaRPr lang="en-US" sz="1900" dirty="0" smtClean="0"/>
          </a:p>
          <a:p>
            <a:pPr>
              <a:spcAft>
                <a:spcPts val="600"/>
              </a:spcAft>
            </a:pPr>
            <a:r>
              <a:rPr lang="en-US" sz="1900" u="sng" dirty="0" smtClean="0"/>
              <a:t>Oven Enclosure</a:t>
            </a:r>
          </a:p>
          <a:p>
            <a:pPr marL="347472" indent="-347472">
              <a:spcAft>
                <a:spcPts val="0"/>
              </a:spcAft>
            </a:pPr>
            <a:r>
              <a:rPr lang="en-US" sz="1900" dirty="0" smtClean="0"/>
              <a:t>A fully enclosed oven with actuated doors for open and close action is preferred.</a:t>
            </a:r>
          </a:p>
          <a:p>
            <a:pPr>
              <a:spcAft>
                <a:spcPts val="0"/>
              </a:spcAft>
            </a:pPr>
            <a:endParaRPr lang="en-US" sz="1900" dirty="0" smtClean="0"/>
          </a:p>
          <a:p>
            <a:pPr>
              <a:spcAft>
                <a:spcPts val="600"/>
              </a:spcAft>
            </a:pPr>
            <a:r>
              <a:rPr lang="en-US" sz="1900" u="sng" dirty="0" smtClean="0"/>
              <a:t>External Environment</a:t>
            </a:r>
          </a:p>
          <a:p>
            <a:pPr marL="347472" indent="-347472">
              <a:spcAft>
                <a:spcPts val="0"/>
              </a:spcAft>
            </a:pPr>
            <a:r>
              <a:rPr lang="en-US" sz="1900" dirty="0" smtClean="0"/>
              <a:t>Ambient temperature and humidity can have a large impact on process repeatability.  If the environment is not controlled, the ambient plant temperature and humidity should be tracked and recorded to assist in anticipating process adjustments.</a:t>
            </a:r>
          </a:p>
          <a:p>
            <a:endParaRPr lang="en-US" dirty="0"/>
          </a:p>
        </p:txBody>
      </p:sp>
      <p:sp>
        <p:nvSpPr>
          <p:cNvPr id="2" name="Text Placeholder 1"/>
          <p:cNvSpPr>
            <a:spLocks noGrp="1"/>
          </p:cNvSpPr>
          <p:nvPr>
            <p:ph type="body" sz="quarter" idx="14"/>
          </p:nvPr>
        </p:nvSpPr>
        <p:spPr/>
        <p:txBody>
          <a:bodyPr/>
          <a:lstStyle/>
          <a:p>
            <a:r>
              <a:rPr lang="en-US" dirty="0"/>
              <a:t>Product Heating - Equipment (cont.)</a:t>
            </a:r>
          </a:p>
        </p:txBody>
      </p:sp>
      <p:sp>
        <p:nvSpPr>
          <p:cNvPr id="4" name="Slide Number Placeholder 3"/>
          <p:cNvSpPr>
            <a:spLocks noGrp="1"/>
          </p:cNvSpPr>
          <p:nvPr>
            <p:ph type="sldNum" sz="quarter" idx="17"/>
          </p:nvPr>
        </p:nvSpPr>
        <p:spPr/>
        <p:txBody>
          <a:bodyPr/>
          <a:lstStyle/>
          <a:p>
            <a:fld id="{9BE9A201-BA3B-46DC-B831-D714434C50AF}" type="slidenum">
              <a:rPr lang="en-US" smtClean="0"/>
              <a:t>26</a:t>
            </a:fld>
            <a:endParaRPr lang="en-US"/>
          </a:p>
        </p:txBody>
      </p:sp>
    </p:spTree>
    <p:extLst>
      <p:ext uri="{BB962C8B-B14F-4D97-AF65-F5344CB8AC3E}">
        <p14:creationId xmlns:p14="http://schemas.microsoft.com/office/powerpoint/2010/main" val="542221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8984" y="744991"/>
            <a:ext cx="8163252" cy="5867400"/>
          </a:xfrm>
          <a:prstGeom prst="rect">
            <a:avLst/>
          </a:prstGeom>
        </p:spPr>
      </p:pic>
      <p:sp>
        <p:nvSpPr>
          <p:cNvPr id="2" name="Text Placeholder 1"/>
          <p:cNvSpPr>
            <a:spLocks noGrp="1"/>
          </p:cNvSpPr>
          <p:nvPr>
            <p:ph type="body" sz="quarter" idx="14"/>
          </p:nvPr>
        </p:nvSpPr>
        <p:spPr/>
        <p:txBody>
          <a:bodyPr>
            <a:normAutofit/>
          </a:bodyPr>
          <a:lstStyle/>
          <a:p>
            <a:r>
              <a:rPr lang="en-US" dirty="0"/>
              <a:t>Product Heating – </a:t>
            </a:r>
            <a:r>
              <a:rPr lang="en-US" dirty="0" smtClean="0"/>
              <a:t>Key Temperatures</a:t>
            </a:r>
            <a:endParaRPr lang="en-US" dirty="0">
              <a:solidFill>
                <a:srgbClr val="FF643F"/>
              </a:solidFill>
            </a:endParaRPr>
          </a:p>
        </p:txBody>
      </p:sp>
      <p:sp>
        <p:nvSpPr>
          <p:cNvPr id="4" name="Slide Number Placeholder 3"/>
          <p:cNvSpPr>
            <a:spLocks noGrp="1"/>
          </p:cNvSpPr>
          <p:nvPr>
            <p:ph type="sldNum" sz="quarter" idx="17"/>
          </p:nvPr>
        </p:nvSpPr>
        <p:spPr/>
        <p:txBody>
          <a:bodyPr/>
          <a:lstStyle/>
          <a:p>
            <a:fld id="{9BE9A201-BA3B-46DC-B831-D714434C50AF}" type="slidenum">
              <a:rPr lang="en-US" smtClean="0"/>
              <a:t>27</a:t>
            </a:fld>
            <a:endParaRPr lang="en-US"/>
          </a:p>
        </p:txBody>
      </p:sp>
    </p:spTree>
    <p:extLst>
      <p:ext uri="{BB962C8B-B14F-4D97-AF65-F5344CB8AC3E}">
        <p14:creationId xmlns:p14="http://schemas.microsoft.com/office/powerpoint/2010/main" val="2169643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5523"/>
            <a:ext cx="9144000" cy="369332"/>
          </a:xfrm>
          <a:prstGeom prst="rect">
            <a:avLst/>
          </a:prstGeom>
        </p:spPr>
        <p:txBody>
          <a:bodyPr wrap="square">
            <a:spAutoFit/>
          </a:bodyPr>
          <a:lstStyle/>
          <a:p>
            <a:r>
              <a:rPr lang="en-US" sz="1800" dirty="0" smtClean="0"/>
              <a:t>Within-sheet variability (across surface and through thickness) should be </a:t>
            </a:r>
            <a:r>
              <a:rPr lang="en-US" sz="1800" b="1" dirty="0" smtClean="0"/>
              <a:t>≤ 20°C.</a:t>
            </a:r>
            <a:r>
              <a:rPr lang="en-US" sz="1800" b="1" dirty="0" smtClean="0">
                <a:solidFill>
                  <a:srgbClr val="FF0000"/>
                </a:solidFill>
              </a:rPr>
              <a:t> </a:t>
            </a:r>
            <a:endParaRPr lang="en-US" sz="1800" dirty="0"/>
          </a:p>
        </p:txBody>
      </p:sp>
      <p:pic>
        <p:nvPicPr>
          <p:cNvPr id="10" name="Picture 3"/>
          <p:cNvPicPr>
            <a:picLocks noChangeAspect="1" noChangeArrowheads="1"/>
          </p:cNvPicPr>
          <p:nvPr/>
        </p:nvPicPr>
        <p:blipFill>
          <a:blip r:embed="rId2" cstate="print"/>
          <a:srcRect/>
          <a:stretch>
            <a:fillRect/>
          </a:stretch>
        </p:blipFill>
        <p:spPr bwMode="auto">
          <a:xfrm>
            <a:off x="2590801" y="1126524"/>
            <a:ext cx="5715000" cy="2019058"/>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3021375" y="3041573"/>
            <a:ext cx="4903426" cy="3017154"/>
          </a:xfrm>
          <a:prstGeom prst="rect">
            <a:avLst/>
          </a:prstGeom>
          <a:noFill/>
          <a:ln w="9525">
            <a:noFill/>
            <a:miter lim="800000"/>
            <a:headEnd/>
            <a:tailEnd/>
          </a:ln>
        </p:spPr>
      </p:pic>
      <p:pic>
        <p:nvPicPr>
          <p:cNvPr id="12" name="Picture 4"/>
          <p:cNvPicPr>
            <a:picLocks noChangeAspect="1" noChangeArrowheads="1"/>
          </p:cNvPicPr>
          <p:nvPr/>
        </p:nvPicPr>
        <p:blipFill rotWithShape="1">
          <a:blip r:embed="rId4" cstate="print"/>
          <a:srcRect l="10385" b="14286"/>
          <a:stretch/>
        </p:blipFill>
        <p:spPr bwMode="auto">
          <a:xfrm>
            <a:off x="1524000" y="2821803"/>
            <a:ext cx="1607445" cy="3236924"/>
          </a:xfrm>
          <a:prstGeom prst="rect">
            <a:avLst/>
          </a:prstGeom>
          <a:noFill/>
          <a:ln w="9525">
            <a:noFill/>
            <a:miter lim="800000"/>
            <a:headEnd/>
            <a:tailEnd/>
          </a:ln>
        </p:spPr>
      </p:pic>
      <p:sp>
        <p:nvSpPr>
          <p:cNvPr id="2" name="Text Placeholder 1"/>
          <p:cNvSpPr>
            <a:spLocks noGrp="1"/>
          </p:cNvSpPr>
          <p:nvPr>
            <p:ph type="body" sz="quarter" idx="14"/>
          </p:nvPr>
        </p:nvSpPr>
        <p:spPr/>
        <p:txBody>
          <a:bodyPr>
            <a:normAutofit/>
          </a:bodyPr>
          <a:lstStyle/>
          <a:p>
            <a:r>
              <a:rPr lang="en-US" dirty="0"/>
              <a:t>Product Heating </a:t>
            </a:r>
            <a:r>
              <a:rPr lang="en-US" dirty="0" smtClean="0"/>
              <a:t>– Variability</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28</a:t>
            </a:fld>
            <a:endParaRPr lang="en-US"/>
          </a:p>
        </p:txBody>
      </p:sp>
    </p:spTree>
    <p:extLst>
      <p:ext uri="{BB962C8B-B14F-4D97-AF65-F5344CB8AC3E}">
        <p14:creationId xmlns:p14="http://schemas.microsoft.com/office/powerpoint/2010/main" val="860171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669324"/>
            <a:ext cx="9144000" cy="1477328"/>
          </a:xfrm>
          <a:prstGeom prst="rect">
            <a:avLst/>
          </a:prstGeom>
        </p:spPr>
        <p:txBody>
          <a:bodyPr wrap="square">
            <a:spAutoFit/>
          </a:bodyPr>
          <a:lstStyle/>
          <a:p>
            <a:pPr>
              <a:spcAft>
                <a:spcPts val="0"/>
              </a:spcAft>
            </a:pPr>
            <a:r>
              <a:rPr lang="en-US" sz="1500" dirty="0" smtClean="0"/>
              <a:t>Azdel material is available in 2 basic color types (black/gray and natural/white). Historic data indicates that these two colors have different IR absorption characteristics and may require a different oven recipes to achieve the same temperature result.  The difference is dependent on the peak operating wavelength of the emitter type.</a:t>
            </a:r>
          </a:p>
          <a:p>
            <a:pPr>
              <a:buFont typeface="Wingdings" pitchFamily="2" charset="2"/>
              <a:buChar char="Ø"/>
            </a:pPr>
            <a:r>
              <a:rPr lang="en-US" sz="1500" b="1" dirty="0" smtClean="0"/>
              <a:t>  Medium-to-short wavelength emitters require little adjustment when changing between product </a:t>
            </a:r>
          </a:p>
          <a:p>
            <a:r>
              <a:rPr lang="en-US" sz="1500" b="1" dirty="0" smtClean="0"/>
              <a:t>     colors while long-to-medium wavelength emitters are affected to a greater degree and typically </a:t>
            </a:r>
          </a:p>
          <a:p>
            <a:r>
              <a:rPr lang="en-US" sz="1500" b="1" dirty="0" smtClean="0"/>
              <a:t>     require more substantial modifications to the oven recipe.</a:t>
            </a:r>
            <a:endParaRPr lang="en-US" sz="1500" b="1" dirty="0"/>
          </a:p>
        </p:txBody>
      </p:sp>
      <p:pic>
        <p:nvPicPr>
          <p:cNvPr id="3074" name="Picture 2"/>
          <p:cNvPicPr>
            <a:picLocks noChangeAspect="1" noChangeArrowheads="1"/>
          </p:cNvPicPr>
          <p:nvPr/>
        </p:nvPicPr>
        <p:blipFill>
          <a:blip r:embed="rId2" cstate="print"/>
          <a:srcRect/>
          <a:stretch>
            <a:fillRect/>
          </a:stretch>
        </p:blipFill>
        <p:spPr bwMode="auto">
          <a:xfrm>
            <a:off x="6037" y="2215559"/>
            <a:ext cx="9144000" cy="281939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37" y="5034959"/>
            <a:ext cx="9144000" cy="1076325"/>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a:t>Product Heating – Color </a:t>
            </a:r>
            <a:r>
              <a:rPr lang="en-US" dirty="0" smtClean="0"/>
              <a:t>Influences</a:t>
            </a:r>
            <a:endParaRPr lang="en-US" dirty="0">
              <a:solidFill>
                <a:srgbClr val="FF643F"/>
              </a:solidFill>
            </a:endParaRPr>
          </a:p>
        </p:txBody>
      </p:sp>
      <p:sp>
        <p:nvSpPr>
          <p:cNvPr id="4" name="Slide Number Placeholder 3"/>
          <p:cNvSpPr>
            <a:spLocks noGrp="1"/>
          </p:cNvSpPr>
          <p:nvPr>
            <p:ph type="sldNum" sz="quarter" idx="17"/>
          </p:nvPr>
        </p:nvSpPr>
        <p:spPr/>
        <p:txBody>
          <a:bodyPr/>
          <a:lstStyle/>
          <a:p>
            <a:fld id="{9BE9A201-BA3B-46DC-B831-D714434C50AF}" type="slidenum">
              <a:rPr lang="en-US" smtClean="0"/>
              <a:t>29</a:t>
            </a:fld>
            <a:endParaRPr lang="en-US"/>
          </a:p>
        </p:txBody>
      </p:sp>
    </p:spTree>
    <p:extLst>
      <p:ext uri="{BB962C8B-B14F-4D97-AF65-F5344CB8AC3E}">
        <p14:creationId xmlns:p14="http://schemas.microsoft.com/office/powerpoint/2010/main" val="4129296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a:t>Table of </a:t>
            </a:r>
            <a:r>
              <a:rPr lang="en-US" dirty="0" smtClean="0"/>
              <a:t>Contents </a:t>
            </a:r>
            <a:endParaRPr lang="en-US" dirty="0"/>
          </a:p>
        </p:txBody>
      </p:sp>
      <p:sp>
        <p:nvSpPr>
          <p:cNvPr id="2" name="Slide Number Placeholder 1"/>
          <p:cNvSpPr>
            <a:spLocks noGrp="1"/>
          </p:cNvSpPr>
          <p:nvPr>
            <p:ph type="sldNum" sz="quarter" idx="17"/>
          </p:nvPr>
        </p:nvSpPr>
        <p:spPr/>
        <p:txBody>
          <a:bodyPr/>
          <a:lstStyle/>
          <a:p>
            <a:fld id="{9BE9A201-BA3B-46DC-B831-D714434C50AF}" type="slidenum">
              <a:rPr lang="en-US" smtClean="0"/>
              <a:t>3</a:t>
            </a:fld>
            <a:endParaRPr lang="en-US"/>
          </a:p>
        </p:txBody>
      </p:sp>
      <p:sp>
        <p:nvSpPr>
          <p:cNvPr id="8" name="Content Placeholder 2"/>
          <p:cNvSpPr>
            <a:spLocks noGrp="1"/>
          </p:cNvSpPr>
          <p:nvPr>
            <p:ph idx="1"/>
          </p:nvPr>
        </p:nvSpPr>
        <p:spPr>
          <a:xfrm>
            <a:off x="152400" y="578926"/>
            <a:ext cx="8839200" cy="6216027"/>
          </a:xfrm>
        </p:spPr>
        <p:txBody>
          <a:bodyPr>
            <a:normAutofit/>
          </a:bodyPr>
          <a:lstStyle/>
          <a:p>
            <a:pPr marL="0" indent="0" algn="ctr">
              <a:spcBef>
                <a:spcPts val="0"/>
              </a:spcBef>
              <a:spcAft>
                <a:spcPts val="600"/>
              </a:spcAft>
              <a:buNone/>
            </a:pPr>
            <a:r>
              <a:rPr lang="en-US" sz="2800" b="1" i="1" dirty="0" smtClean="0">
                <a:latin typeface="+mj-lt"/>
                <a:cs typeface="Arial" panose="020B0604020202020204" pitchFamily="34" charset="0"/>
              </a:rPr>
              <a:t>Process Section</a:t>
            </a:r>
          </a:p>
          <a:p>
            <a:pPr marL="0" lvl="0" indent="0">
              <a:spcBef>
                <a:spcPts val="0"/>
              </a:spcBef>
              <a:spcAft>
                <a:spcPts val="600"/>
              </a:spcAft>
              <a:buNone/>
            </a:pPr>
            <a:r>
              <a:rPr lang="en-US" sz="1800" dirty="0">
                <a:solidFill>
                  <a:prstClr val="black"/>
                </a:solidFill>
                <a:latin typeface="+mn-lt"/>
                <a:cs typeface="Arial" panose="020B0604020202020204" pitchFamily="34" charset="0"/>
              </a:rPr>
              <a:t>Product Forming</a:t>
            </a:r>
          </a:p>
          <a:p>
            <a:pPr lvl="0">
              <a:spcBef>
                <a:spcPts val="0"/>
              </a:spcBef>
              <a:spcAft>
                <a:spcPts val="600"/>
              </a:spcAft>
            </a:pPr>
            <a:r>
              <a:rPr lang="en-US" sz="1800" dirty="0">
                <a:solidFill>
                  <a:prstClr val="black"/>
                </a:solidFill>
                <a:latin typeface="+mn-lt"/>
                <a:cs typeface="Arial" panose="020B0604020202020204" pitchFamily="34" charset="0"/>
                <a:hlinkClick r:id="rId3" action="ppaction://hlinksldjump"/>
              </a:rPr>
              <a:t>Tensioning</a:t>
            </a:r>
            <a:r>
              <a:rPr lang="en-US" sz="1800" dirty="0">
                <a:solidFill>
                  <a:prstClr val="black"/>
                </a:solidFill>
                <a:latin typeface="+mn-lt"/>
                <a:cs typeface="Arial" panose="020B0604020202020204" pitchFamily="34" charset="0"/>
              </a:rPr>
              <a:t>							Slide </a:t>
            </a:r>
            <a:r>
              <a:rPr lang="en-US" sz="1800" dirty="0" smtClean="0">
                <a:solidFill>
                  <a:prstClr val="black"/>
                </a:solidFill>
                <a:latin typeface="+mn-lt"/>
                <a:cs typeface="Arial" panose="020B0604020202020204" pitchFamily="34" charset="0"/>
              </a:rPr>
              <a:t>34</a:t>
            </a:r>
            <a:endParaRPr lang="en-US" sz="1800" dirty="0">
              <a:solidFill>
                <a:prstClr val="black"/>
              </a:solidFill>
              <a:latin typeface="+mn-lt"/>
              <a:cs typeface="Arial" panose="020B0604020202020204" pitchFamily="34" charset="0"/>
            </a:endParaRPr>
          </a:p>
          <a:p>
            <a:pPr lvl="0">
              <a:spcBef>
                <a:spcPts val="0"/>
              </a:spcBef>
              <a:spcAft>
                <a:spcPts val="600"/>
              </a:spcAft>
            </a:pPr>
            <a:r>
              <a:rPr lang="en-US" sz="1800" dirty="0" smtClean="0">
                <a:solidFill>
                  <a:prstClr val="black"/>
                </a:solidFill>
                <a:latin typeface="+mn-lt"/>
                <a:cs typeface="Arial" panose="020B0604020202020204" pitchFamily="34" charset="0"/>
                <a:hlinkClick r:id="rId4" action="ppaction://hlinksldjump"/>
              </a:rPr>
              <a:t>Tooling</a:t>
            </a:r>
            <a:r>
              <a:rPr lang="en-US" sz="1800" dirty="0" smtClean="0">
                <a:solidFill>
                  <a:prstClr val="black"/>
                </a:solidFill>
                <a:latin typeface="+mn-lt"/>
                <a:cs typeface="Arial" panose="020B0604020202020204" pitchFamily="34" charset="0"/>
              </a:rPr>
              <a:t>								Slide 35</a:t>
            </a:r>
            <a:endParaRPr lang="en-US" sz="1800" dirty="0">
              <a:solidFill>
                <a:prstClr val="black"/>
              </a:solidFill>
              <a:latin typeface="+mn-lt"/>
              <a:cs typeface="Arial" panose="020B0604020202020204" pitchFamily="34" charset="0"/>
            </a:endParaRPr>
          </a:p>
          <a:p>
            <a:pPr lvl="0">
              <a:spcBef>
                <a:spcPts val="0"/>
              </a:spcBef>
              <a:spcAft>
                <a:spcPts val="600"/>
              </a:spcAft>
            </a:pPr>
            <a:r>
              <a:rPr lang="en-US" sz="1800" dirty="0" smtClean="0">
                <a:solidFill>
                  <a:prstClr val="black"/>
                </a:solidFill>
                <a:latin typeface="+mn-lt"/>
                <a:cs typeface="Arial" panose="020B0604020202020204" pitchFamily="34" charset="0"/>
                <a:hlinkClick r:id="rId5" action="ppaction://hlinksldjump"/>
              </a:rPr>
              <a:t>Press</a:t>
            </a:r>
            <a:r>
              <a:rPr lang="en-US" sz="1800" dirty="0" smtClean="0">
                <a:solidFill>
                  <a:prstClr val="black"/>
                </a:solidFill>
                <a:latin typeface="+mn-lt"/>
                <a:cs typeface="Arial" panose="020B0604020202020204" pitchFamily="34" charset="0"/>
              </a:rPr>
              <a:t>								Slide 36</a:t>
            </a:r>
            <a:endParaRPr lang="en-US" sz="1800" dirty="0">
              <a:solidFill>
                <a:prstClr val="black"/>
              </a:solidFill>
              <a:latin typeface="+mn-lt"/>
              <a:cs typeface="Arial" panose="020B0604020202020204" pitchFamily="34" charset="0"/>
            </a:endParaRPr>
          </a:p>
          <a:p>
            <a:pPr lvl="0">
              <a:spcBef>
                <a:spcPts val="0"/>
              </a:spcBef>
              <a:spcAft>
                <a:spcPts val="600"/>
              </a:spcAft>
            </a:pPr>
            <a:r>
              <a:rPr lang="en-US" sz="1800" dirty="0">
                <a:solidFill>
                  <a:prstClr val="black"/>
                </a:solidFill>
                <a:latin typeface="+mn-lt"/>
                <a:cs typeface="Arial" panose="020B0604020202020204" pitchFamily="34" charset="0"/>
                <a:hlinkClick r:id="rId6" action="ppaction://hlinksldjump"/>
              </a:rPr>
              <a:t>Molded </a:t>
            </a:r>
            <a:r>
              <a:rPr lang="en-US" sz="1800" dirty="0" smtClean="0">
                <a:solidFill>
                  <a:prstClr val="black"/>
                </a:solidFill>
                <a:latin typeface="+mn-lt"/>
                <a:cs typeface="Arial" panose="020B0604020202020204" pitchFamily="34" charset="0"/>
                <a:hlinkClick r:id="rId6" action="ppaction://hlinksldjump"/>
              </a:rPr>
              <a:t>Thickness</a:t>
            </a:r>
            <a:r>
              <a:rPr lang="en-US" sz="1800" dirty="0" smtClean="0">
                <a:solidFill>
                  <a:prstClr val="black"/>
                </a:solidFill>
                <a:latin typeface="+mn-lt"/>
                <a:cs typeface="Arial" panose="020B0604020202020204" pitchFamily="34" charset="0"/>
              </a:rPr>
              <a:t>						Slide 37-38</a:t>
            </a:r>
            <a:endParaRPr lang="en-US" sz="1800" dirty="0">
              <a:solidFill>
                <a:prstClr val="black"/>
              </a:solidFill>
              <a:latin typeface="+mn-lt"/>
              <a:cs typeface="Arial" panose="020B0604020202020204" pitchFamily="34" charset="0"/>
            </a:endParaRPr>
          </a:p>
          <a:p>
            <a:pPr marL="0" lvl="0" indent="0">
              <a:spcBef>
                <a:spcPts val="0"/>
              </a:spcBef>
              <a:spcAft>
                <a:spcPts val="600"/>
              </a:spcAft>
              <a:buNone/>
            </a:pPr>
            <a:r>
              <a:rPr lang="en-US" sz="1800" dirty="0">
                <a:solidFill>
                  <a:prstClr val="black"/>
                </a:solidFill>
                <a:latin typeface="+mn-lt"/>
                <a:cs typeface="Arial" panose="020B0604020202020204" pitchFamily="34" charset="0"/>
              </a:rPr>
              <a:t>Product Trimming &amp; Cutting</a:t>
            </a:r>
          </a:p>
          <a:p>
            <a:pPr lvl="0">
              <a:spcBef>
                <a:spcPts val="0"/>
              </a:spcBef>
              <a:spcAft>
                <a:spcPts val="600"/>
              </a:spcAft>
            </a:pPr>
            <a:r>
              <a:rPr lang="en-US" sz="1800" dirty="0" smtClean="0">
                <a:solidFill>
                  <a:prstClr val="black"/>
                </a:solidFill>
                <a:latin typeface="+mn-lt"/>
                <a:cs typeface="Arial" panose="020B0604020202020204" pitchFamily="34" charset="0"/>
                <a:hlinkClick r:id="rId7" action="ppaction://hlinksldjump"/>
              </a:rPr>
              <a:t>Methods</a:t>
            </a:r>
            <a:r>
              <a:rPr lang="en-US" sz="1800" dirty="0" smtClean="0">
                <a:solidFill>
                  <a:prstClr val="black"/>
                </a:solidFill>
                <a:latin typeface="+mn-lt"/>
                <a:cs typeface="Arial" panose="020B0604020202020204" pitchFamily="34" charset="0"/>
              </a:rPr>
              <a:t>							Slide 39-40</a:t>
            </a:r>
            <a:endParaRPr lang="en-US" sz="1800" dirty="0">
              <a:solidFill>
                <a:prstClr val="black"/>
              </a:solidFill>
              <a:latin typeface="+mn-lt"/>
              <a:cs typeface="Arial" panose="020B0604020202020204" pitchFamily="34" charset="0"/>
            </a:endParaRPr>
          </a:p>
          <a:p>
            <a:pPr lvl="0">
              <a:spcBef>
                <a:spcPts val="0"/>
              </a:spcBef>
              <a:spcAft>
                <a:spcPts val="600"/>
              </a:spcAft>
            </a:pPr>
            <a:r>
              <a:rPr lang="en-US" sz="1800" dirty="0">
                <a:solidFill>
                  <a:prstClr val="black"/>
                </a:solidFill>
                <a:latin typeface="+mn-lt"/>
                <a:cs typeface="Arial" panose="020B0604020202020204" pitchFamily="34" charset="0"/>
                <a:hlinkClick r:id="rId8" action="ppaction://hlinksldjump"/>
              </a:rPr>
              <a:t>Water-Jet </a:t>
            </a:r>
            <a:r>
              <a:rPr lang="en-US" sz="1800" dirty="0" smtClean="0">
                <a:solidFill>
                  <a:prstClr val="black"/>
                </a:solidFill>
                <a:latin typeface="+mn-lt"/>
                <a:cs typeface="Arial" panose="020B0604020202020204" pitchFamily="34" charset="0"/>
                <a:hlinkClick r:id="rId8" action="ppaction://hlinksldjump"/>
              </a:rPr>
              <a:t>Factors</a:t>
            </a:r>
            <a:r>
              <a:rPr lang="en-US" sz="1800" dirty="0" smtClean="0">
                <a:solidFill>
                  <a:prstClr val="black"/>
                </a:solidFill>
                <a:latin typeface="+mn-lt"/>
                <a:cs typeface="Arial" panose="020B0604020202020204" pitchFamily="34" charset="0"/>
              </a:rPr>
              <a:t>						Slide 41</a:t>
            </a:r>
            <a:endParaRPr lang="en-US" sz="1800" dirty="0">
              <a:solidFill>
                <a:prstClr val="black"/>
              </a:solidFill>
              <a:latin typeface="+mn-lt"/>
              <a:cs typeface="Arial" panose="020B0604020202020204" pitchFamily="34" charset="0"/>
            </a:endParaRPr>
          </a:p>
          <a:p>
            <a:pPr lvl="0">
              <a:spcBef>
                <a:spcPts val="0"/>
              </a:spcBef>
              <a:spcAft>
                <a:spcPts val="600"/>
              </a:spcAft>
            </a:pPr>
            <a:r>
              <a:rPr lang="en-US" sz="1800" dirty="0">
                <a:solidFill>
                  <a:prstClr val="black"/>
                </a:solidFill>
                <a:latin typeface="+mn-lt"/>
                <a:cs typeface="Arial" panose="020B0604020202020204" pitchFamily="34" charset="0"/>
                <a:hlinkClick r:id="rId9" action="ppaction://hlinksldjump"/>
              </a:rPr>
              <a:t>Dimensional </a:t>
            </a:r>
            <a:r>
              <a:rPr lang="en-US" sz="1800" dirty="0" smtClean="0">
                <a:solidFill>
                  <a:prstClr val="black"/>
                </a:solidFill>
                <a:latin typeface="+mn-lt"/>
                <a:cs typeface="Arial" panose="020B0604020202020204" pitchFamily="34" charset="0"/>
                <a:hlinkClick r:id="rId9" action="ppaction://hlinksldjump"/>
              </a:rPr>
              <a:t>Stability</a:t>
            </a:r>
            <a:r>
              <a:rPr lang="en-US" sz="1800" dirty="0" smtClean="0">
                <a:solidFill>
                  <a:prstClr val="black"/>
                </a:solidFill>
                <a:latin typeface="+mn-lt"/>
                <a:cs typeface="Arial" panose="020B0604020202020204" pitchFamily="34" charset="0"/>
              </a:rPr>
              <a:t>						Slide 42</a:t>
            </a:r>
            <a:endParaRPr lang="en-US" sz="1800" dirty="0">
              <a:solidFill>
                <a:prstClr val="black"/>
              </a:solidFill>
              <a:latin typeface="+mn-lt"/>
              <a:cs typeface="Arial" panose="020B0604020202020204" pitchFamily="34" charset="0"/>
            </a:endParaRPr>
          </a:p>
          <a:p>
            <a:pPr marL="0" lvl="0" indent="0">
              <a:spcBef>
                <a:spcPts val="0"/>
              </a:spcBef>
              <a:spcAft>
                <a:spcPts val="600"/>
              </a:spcAft>
              <a:buNone/>
            </a:pPr>
            <a:r>
              <a:rPr lang="en-US" sz="1800" dirty="0">
                <a:solidFill>
                  <a:prstClr val="black"/>
                </a:solidFill>
                <a:latin typeface="+mn-lt"/>
                <a:cs typeface="Arial" panose="020B0604020202020204" pitchFamily="34" charset="0"/>
                <a:hlinkClick r:id="rId10" action="ppaction://hlinksldjump"/>
              </a:rPr>
              <a:t>Edge </a:t>
            </a:r>
            <a:r>
              <a:rPr lang="en-US" sz="1800" dirty="0" smtClean="0">
                <a:solidFill>
                  <a:prstClr val="black"/>
                </a:solidFill>
                <a:latin typeface="+mn-lt"/>
                <a:cs typeface="Arial" panose="020B0604020202020204" pitchFamily="34" charset="0"/>
                <a:hlinkClick r:id="rId10" action="ppaction://hlinksldjump"/>
              </a:rPr>
              <a:t>Folding</a:t>
            </a:r>
            <a:r>
              <a:rPr lang="en-US" sz="1800" dirty="0" smtClean="0">
                <a:solidFill>
                  <a:prstClr val="black"/>
                </a:solidFill>
                <a:latin typeface="+mn-lt"/>
                <a:cs typeface="Arial" panose="020B0604020202020204" pitchFamily="34" charset="0"/>
              </a:rPr>
              <a:t>	</a:t>
            </a:r>
            <a:r>
              <a:rPr lang="en-US" sz="1800" dirty="0" smtClean="0">
                <a:solidFill>
                  <a:prstClr val="black"/>
                </a:solidFill>
                <a:latin typeface="Calibri"/>
                <a:cs typeface="Arial" panose="020B0604020202020204" pitchFamily="34" charset="0"/>
              </a:rPr>
              <a:t>		</a:t>
            </a:r>
            <a:r>
              <a:rPr lang="en-US" sz="1800" dirty="0" smtClean="0">
                <a:latin typeface="+mn-lt"/>
                <a:cs typeface="Arial" panose="020B0604020202020204" pitchFamily="34" charset="0"/>
              </a:rPr>
              <a:t>				Slide 43-44</a:t>
            </a:r>
          </a:p>
        </p:txBody>
      </p:sp>
    </p:spTree>
    <p:extLst>
      <p:ext uri="{BB962C8B-B14F-4D97-AF65-F5344CB8AC3E}">
        <p14:creationId xmlns:p14="http://schemas.microsoft.com/office/powerpoint/2010/main" val="2490386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a:bodyPr>
          <a:lstStyle/>
          <a:p>
            <a:r>
              <a:rPr lang="en-US" dirty="0"/>
              <a:t>Product Heating – Product </a:t>
            </a:r>
            <a:r>
              <a:rPr lang="en-US" dirty="0" smtClean="0"/>
              <a:t>Expansion</a:t>
            </a:r>
            <a:endParaRPr lang="en-US" dirty="0"/>
          </a:p>
        </p:txBody>
      </p:sp>
      <p:pic>
        <p:nvPicPr>
          <p:cNvPr id="9" name="Picture 3"/>
          <p:cNvPicPr>
            <a:picLocks noChangeAspect="1" noChangeArrowheads="1"/>
          </p:cNvPicPr>
          <p:nvPr/>
        </p:nvPicPr>
        <p:blipFill>
          <a:blip r:embed="rId3" cstate="print"/>
          <a:srcRect/>
          <a:stretch>
            <a:fillRect/>
          </a:stretch>
        </p:blipFill>
        <p:spPr bwMode="auto">
          <a:xfrm>
            <a:off x="257168" y="6336166"/>
            <a:ext cx="6629400" cy="276225"/>
          </a:xfrm>
          <a:prstGeom prst="rect">
            <a:avLst/>
          </a:prstGeom>
          <a:noFill/>
          <a:ln w="9525">
            <a:noFill/>
            <a:miter lim="800000"/>
            <a:headEnd/>
            <a:tailEnd/>
          </a:ln>
        </p:spPr>
      </p:pic>
      <p:graphicFrame>
        <p:nvGraphicFramePr>
          <p:cNvPr id="11" name="Chart 10"/>
          <p:cNvGraphicFramePr>
            <a:graphicFrameLocks/>
          </p:cNvGraphicFramePr>
          <p:nvPr>
            <p:extLst/>
          </p:nvPr>
        </p:nvGraphicFramePr>
        <p:xfrm>
          <a:off x="-35011" y="2175569"/>
          <a:ext cx="9139878" cy="402625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37067" y="684750"/>
            <a:ext cx="9067800" cy="1454244"/>
          </a:xfrm>
          <a:prstGeom prst="rect">
            <a:avLst/>
          </a:prstGeom>
        </p:spPr>
        <p:txBody>
          <a:bodyPr wrap="square">
            <a:spAutoFit/>
          </a:bodyPr>
          <a:lstStyle/>
          <a:p>
            <a:pPr defTabSz="292100">
              <a:spcBef>
                <a:spcPct val="25000"/>
              </a:spcBef>
              <a:buSzPct val="100000"/>
              <a:tabLst>
                <a:tab pos="292100" algn="l"/>
              </a:tabLst>
            </a:pPr>
            <a:r>
              <a:rPr lang="en-US" sz="1600" dirty="0" smtClean="0">
                <a:latin typeface="Arial" panose="020B0604020202020204" pitchFamily="34" charset="0"/>
                <a:cs typeface="Arial" panose="020B0604020202020204" pitchFamily="34" charset="0"/>
              </a:rPr>
              <a:t>When the product is heated properly, it will loft to its maximum thickness.</a:t>
            </a:r>
          </a:p>
          <a:p>
            <a:pPr defTabSz="292100">
              <a:spcBef>
                <a:spcPct val="25000"/>
              </a:spcBef>
              <a:buSzPct val="100000"/>
              <a:tabLst>
                <a:tab pos="292100" algn="l"/>
              </a:tabLs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expected trends for product loft are as follows:</a:t>
            </a:r>
          </a:p>
          <a:p>
            <a:pPr marL="742950" lvl="1" indent="-285750" defTabSz="292100">
              <a:spcBef>
                <a:spcPct val="25000"/>
              </a:spcBef>
              <a:buSzPct val="100000"/>
              <a:buFont typeface="Courier New" panose="02070309020205020404" pitchFamily="49" charset="0"/>
              <a:buChar char="o"/>
              <a:tabLst>
                <a:tab pos="292100" algn="l"/>
              </a:tabLst>
            </a:pPr>
            <a:r>
              <a:rPr lang="en-US" sz="1400" dirty="0" smtClean="0">
                <a:latin typeface="Arial" panose="020B0604020202020204" pitchFamily="34" charset="0"/>
                <a:cs typeface="Arial" panose="020B0604020202020204" pitchFamily="34" charset="0"/>
              </a:rPr>
              <a:t>Higher </a:t>
            </a:r>
            <a:r>
              <a:rPr lang="en-US" sz="1400" dirty="0">
                <a:latin typeface="Arial" panose="020B0604020202020204" pitchFamily="34" charset="0"/>
                <a:cs typeface="Arial" panose="020B0604020202020204" pitchFamily="34" charset="0"/>
              </a:rPr>
              <a:t>weight products loft more than lower weight </a:t>
            </a:r>
            <a:r>
              <a:rPr lang="en-US" sz="1400" dirty="0" smtClean="0">
                <a:latin typeface="Arial" panose="020B0604020202020204" pitchFamily="34" charset="0"/>
                <a:cs typeface="Arial" panose="020B0604020202020204" pitchFamily="34" charset="0"/>
              </a:rPr>
              <a:t>products</a:t>
            </a:r>
            <a:endParaRPr lang="en-US" sz="1400" dirty="0">
              <a:latin typeface="Arial" panose="020B0604020202020204" pitchFamily="34" charset="0"/>
              <a:cs typeface="Arial" panose="020B0604020202020204" pitchFamily="34" charset="0"/>
            </a:endParaRPr>
          </a:p>
          <a:p>
            <a:pPr marL="742950" lvl="1" indent="-285750" defTabSz="292100">
              <a:spcBef>
                <a:spcPct val="25000"/>
              </a:spcBef>
              <a:buSzPct val="100000"/>
              <a:buFont typeface="Courier New" panose="02070309020205020404" pitchFamily="49" charset="0"/>
              <a:buChar char="o"/>
              <a:tabLst>
                <a:tab pos="292100" algn="l"/>
              </a:tabLst>
            </a:pPr>
            <a:r>
              <a:rPr lang="en-US" sz="1400" dirty="0" smtClean="0">
                <a:latin typeface="Arial" panose="020B0604020202020204" pitchFamily="34" charset="0"/>
                <a:cs typeface="Arial" panose="020B0604020202020204" pitchFamily="34" charset="0"/>
              </a:rPr>
              <a:t>Longer </a:t>
            </a:r>
            <a:r>
              <a:rPr lang="en-US" sz="1400" dirty="0">
                <a:latin typeface="Arial" panose="020B0604020202020204" pitchFamily="34" charset="0"/>
                <a:cs typeface="Arial" panose="020B0604020202020204" pitchFamily="34" charset="0"/>
              </a:rPr>
              <a:t>exposures to elevated temperatures result in higher </a:t>
            </a:r>
            <a:r>
              <a:rPr lang="en-US" sz="1400" dirty="0" smtClean="0">
                <a:latin typeface="Arial" panose="020B0604020202020204" pitchFamily="34" charset="0"/>
                <a:cs typeface="Arial" panose="020B0604020202020204" pitchFamily="34" charset="0"/>
              </a:rPr>
              <a:t>loft</a:t>
            </a:r>
          </a:p>
          <a:p>
            <a:pPr marL="742950" lvl="1" indent="-285750" defTabSz="292100">
              <a:spcBef>
                <a:spcPct val="25000"/>
              </a:spcBef>
              <a:buSzPct val="100000"/>
              <a:buFont typeface="Courier New" panose="02070309020205020404" pitchFamily="49" charset="0"/>
              <a:buChar char="o"/>
              <a:tabLst>
                <a:tab pos="292100" algn="l"/>
              </a:tabLst>
            </a:pPr>
            <a:r>
              <a:rPr lang="en-US" sz="1400" dirty="0">
                <a:latin typeface="Arial" panose="020B0604020202020204" pitchFamily="34" charset="0"/>
                <a:cs typeface="Arial" panose="020B0604020202020204" pitchFamily="34" charset="0"/>
              </a:rPr>
              <a:t>XLT and </a:t>
            </a:r>
            <a:r>
              <a:rPr lang="en-US" sz="1400" dirty="0" err="1">
                <a:latin typeface="Arial" panose="020B0604020202020204" pitchFamily="34" charset="0"/>
                <a:cs typeface="Arial" panose="020B0604020202020204" pitchFamily="34" charset="0"/>
              </a:rPr>
              <a:t>XtraLite</a:t>
            </a:r>
            <a:r>
              <a:rPr lang="en-US" sz="1400" dirty="0">
                <a:latin typeface="Arial" panose="020B0604020202020204" pitchFamily="34" charset="0"/>
                <a:cs typeface="Arial" panose="020B0604020202020204" pitchFamily="34" charset="0"/>
              </a:rPr>
              <a:t> products loft more than standard </a:t>
            </a:r>
            <a:r>
              <a:rPr lang="en-US" sz="1400" dirty="0" smtClean="0">
                <a:latin typeface="Arial" panose="020B0604020202020204" pitchFamily="34" charset="0"/>
                <a:cs typeface="Arial" panose="020B0604020202020204" pitchFamily="34" charset="0"/>
              </a:rPr>
              <a:t>SuperLite</a:t>
            </a:r>
            <a:endParaRPr 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7"/>
          </p:nvPr>
        </p:nvSpPr>
        <p:spPr/>
        <p:txBody>
          <a:bodyPr/>
          <a:lstStyle/>
          <a:p>
            <a:fld id="{9BE9A201-BA3B-46DC-B831-D714434C50AF}" type="slidenum">
              <a:rPr lang="en-US" smtClean="0"/>
              <a:t>30</a:t>
            </a:fld>
            <a:endParaRPr lang="en-US"/>
          </a:p>
        </p:txBody>
      </p:sp>
    </p:spTree>
    <p:extLst>
      <p:ext uri="{BB962C8B-B14F-4D97-AF65-F5344CB8AC3E}">
        <p14:creationId xmlns:p14="http://schemas.microsoft.com/office/powerpoint/2010/main" val="1920124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fontScale="85000" lnSpcReduction="10000"/>
          </a:bodyPr>
          <a:lstStyle/>
          <a:p>
            <a:r>
              <a:rPr lang="en-US" dirty="0"/>
              <a:t>Product Heating – Product Expansion (Cont.)</a:t>
            </a:r>
          </a:p>
        </p:txBody>
      </p:sp>
      <p:sp>
        <p:nvSpPr>
          <p:cNvPr id="3" name="Rectangle 2"/>
          <p:cNvSpPr/>
          <p:nvPr/>
        </p:nvSpPr>
        <p:spPr>
          <a:xfrm>
            <a:off x="0" y="648732"/>
            <a:ext cx="9144000" cy="646331"/>
          </a:xfrm>
          <a:prstGeom prst="rect">
            <a:avLst/>
          </a:prstGeom>
        </p:spPr>
        <p:txBody>
          <a:bodyPr wrap="square">
            <a:spAutoFit/>
          </a:bodyPr>
          <a:lstStyle/>
          <a:p>
            <a:r>
              <a:rPr lang="en-US" sz="1800" dirty="0" smtClean="0"/>
              <a:t>Trends for product heating time, rate and subsequent product temperatures are illustrated below.  XLT is more sensitive to these parameters than standard SuperLite.</a:t>
            </a:r>
            <a:endParaRPr lang="en-US" sz="1800" dirty="0"/>
          </a:p>
        </p:txBody>
      </p:sp>
      <p:pic>
        <p:nvPicPr>
          <p:cNvPr id="5122" name="Picture 2"/>
          <p:cNvPicPr>
            <a:picLocks noChangeAspect="1" noChangeArrowheads="1"/>
          </p:cNvPicPr>
          <p:nvPr/>
        </p:nvPicPr>
        <p:blipFill>
          <a:blip r:embed="rId2" cstate="print"/>
          <a:srcRect/>
          <a:stretch>
            <a:fillRect/>
          </a:stretch>
        </p:blipFill>
        <p:spPr bwMode="auto">
          <a:xfrm>
            <a:off x="0" y="1340712"/>
            <a:ext cx="9144000" cy="5105400"/>
          </a:xfrm>
          <a:prstGeom prst="rect">
            <a:avLst/>
          </a:prstGeom>
          <a:noFill/>
          <a:ln w="9525">
            <a:noFill/>
            <a:miter lim="800000"/>
            <a:headEnd/>
            <a:tailEnd/>
          </a:ln>
        </p:spPr>
      </p:pic>
    </p:spTree>
    <p:extLst>
      <p:ext uri="{BB962C8B-B14F-4D97-AF65-F5344CB8AC3E}">
        <p14:creationId xmlns:p14="http://schemas.microsoft.com/office/powerpoint/2010/main" val="20237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p:cNvPicPr>
            <a:picLocks noChangeAspect="1" noChangeArrowheads="1"/>
          </p:cNvPicPr>
          <p:nvPr/>
        </p:nvPicPr>
        <p:blipFill>
          <a:blip r:embed="rId2" cstate="print"/>
          <a:srcRect/>
          <a:stretch>
            <a:fillRect/>
          </a:stretch>
        </p:blipFill>
        <p:spPr bwMode="auto">
          <a:xfrm>
            <a:off x="4686300" y="769414"/>
            <a:ext cx="4343400" cy="2665411"/>
          </a:xfrm>
          <a:prstGeom prst="rect">
            <a:avLst/>
          </a:prstGeom>
          <a:noFill/>
          <a:ln w="9525">
            <a:noFill/>
            <a:miter lim="800000"/>
            <a:headEnd/>
            <a:tailEnd/>
          </a:ln>
        </p:spPr>
      </p:pic>
      <p:sp>
        <p:nvSpPr>
          <p:cNvPr id="25603" name="Rectangle 13"/>
          <p:cNvSpPr>
            <a:spLocks noChangeArrowheads="1"/>
          </p:cNvSpPr>
          <p:nvPr/>
        </p:nvSpPr>
        <p:spPr bwMode="auto">
          <a:xfrm>
            <a:off x="67962" y="719442"/>
            <a:ext cx="4495800" cy="5732723"/>
          </a:xfrm>
          <a:prstGeom prst="rect">
            <a:avLst/>
          </a:prstGeom>
          <a:noFill/>
          <a:ln w="9525">
            <a:noFill/>
            <a:miter lim="800000"/>
            <a:headEnd/>
            <a:tailEnd/>
          </a:ln>
        </p:spPr>
        <p:txBody>
          <a:bodyPr wrap="square">
            <a:spAutoFit/>
          </a:bodyPr>
          <a:lstStyle/>
          <a:p>
            <a:pPr marL="177800" indent="-177800">
              <a:spcAft>
                <a:spcPct val="35000"/>
              </a:spcAft>
              <a:buFontTx/>
              <a:buChar char="•"/>
            </a:pPr>
            <a:r>
              <a:rPr lang="en-US" sz="1350" dirty="0"/>
              <a:t>Additional dimensional change is expected during the heating of a SuperLite sheet.  The center point of the sheet will drop or “sag” below the edges of the sheet.</a:t>
            </a:r>
          </a:p>
          <a:p>
            <a:pPr marL="177800" indent="-177800">
              <a:spcAft>
                <a:spcPct val="35000"/>
              </a:spcAft>
              <a:buFontTx/>
              <a:buChar char="•"/>
            </a:pPr>
            <a:r>
              <a:rPr lang="en-US" sz="1350" dirty="0"/>
              <a:t>Although expected, it is important that this dimensional change be verified and controlled. </a:t>
            </a:r>
          </a:p>
          <a:p>
            <a:pPr marL="635000" lvl="1" indent="-177800">
              <a:spcAft>
                <a:spcPct val="15000"/>
              </a:spcAft>
              <a:buFontTx/>
              <a:buChar char="o"/>
            </a:pPr>
            <a:r>
              <a:rPr lang="en-US" sz="1350" dirty="0"/>
              <a:t>Too much sag can indicate an overheating condition and/or lead to molded material folds, creases, etc.</a:t>
            </a:r>
          </a:p>
          <a:p>
            <a:pPr marL="635000" lvl="1" indent="-177800">
              <a:spcAft>
                <a:spcPct val="15000"/>
              </a:spcAft>
              <a:buFontTx/>
              <a:buChar char="o"/>
            </a:pPr>
            <a:r>
              <a:rPr lang="en-US" sz="1350" dirty="0"/>
              <a:t>Too little sag can indicate an under-heating condition and lead to tears, blow-outs, creases and poor </a:t>
            </a:r>
            <a:r>
              <a:rPr lang="en-US" sz="1350" dirty="0" smtClean="0"/>
              <a:t>inter-laminar </a:t>
            </a:r>
            <a:r>
              <a:rPr lang="en-US" sz="1350" dirty="0"/>
              <a:t>strength.</a:t>
            </a:r>
          </a:p>
          <a:p>
            <a:pPr marL="177800" indent="-177800">
              <a:spcAft>
                <a:spcPct val="35000"/>
              </a:spcAft>
              <a:buFontTx/>
              <a:buChar char="•"/>
            </a:pPr>
            <a:r>
              <a:rPr lang="en-US" sz="1350" dirty="0"/>
              <a:t>Key factors for sag include product grade, product temperature and clamping.</a:t>
            </a:r>
          </a:p>
          <a:p>
            <a:pPr marL="177800" indent="-177800">
              <a:spcAft>
                <a:spcPct val="35000"/>
              </a:spcAft>
              <a:buFontTx/>
              <a:buChar char="•"/>
            </a:pPr>
            <a:r>
              <a:rPr lang="en-US" sz="1350" dirty="0"/>
              <a:t>Additional control can be established via.</a:t>
            </a:r>
          </a:p>
          <a:p>
            <a:pPr marL="635000" lvl="1" indent="-177800">
              <a:spcAft>
                <a:spcPct val="15000"/>
              </a:spcAft>
              <a:buClr>
                <a:schemeClr val="tx1"/>
              </a:buClr>
              <a:buFontTx/>
              <a:buChar char="o"/>
            </a:pPr>
            <a:r>
              <a:rPr lang="en-US" sz="1350" dirty="0"/>
              <a:t>Running with 4 sided clamping of the sheet vs. 2 sided clamping has been proven to reduce sag</a:t>
            </a:r>
          </a:p>
          <a:p>
            <a:pPr marL="635000" lvl="1" indent="-177800">
              <a:spcAft>
                <a:spcPct val="15000"/>
              </a:spcAft>
              <a:buClr>
                <a:schemeClr val="tx1"/>
              </a:buClr>
              <a:buFontTx/>
              <a:buChar char="o"/>
            </a:pPr>
            <a:r>
              <a:rPr lang="en-US" sz="1350" dirty="0"/>
              <a:t>Running lower temperature on the scrim side can reduce the amount of sag.</a:t>
            </a:r>
          </a:p>
          <a:p>
            <a:pPr marL="635000" lvl="1" indent="-177800">
              <a:spcAft>
                <a:spcPct val="15000"/>
              </a:spcAft>
              <a:buClr>
                <a:schemeClr val="tx1"/>
              </a:buClr>
              <a:buFontTx/>
              <a:buChar char="o"/>
            </a:pPr>
            <a:r>
              <a:rPr lang="en-US" sz="1350" dirty="0"/>
              <a:t>When utilizing a two sided pin-chain system, set-up a V or run-out that will continually stretch the Azdel as it indexes thru the oven and into the forming area</a:t>
            </a:r>
          </a:p>
          <a:p>
            <a:pPr marL="635000" lvl="1" indent="-177800">
              <a:spcAft>
                <a:spcPct val="15000"/>
              </a:spcAft>
              <a:buClr>
                <a:schemeClr val="tx1"/>
              </a:buClr>
              <a:buFontTx/>
              <a:buChar char="o"/>
            </a:pPr>
            <a:r>
              <a:rPr lang="en-US" sz="1350" dirty="0"/>
              <a:t>A clamping mechanism that has the ability to stretch / pull out sag prior to molding is beneficial.</a:t>
            </a:r>
          </a:p>
        </p:txBody>
      </p:sp>
      <p:pic>
        <p:nvPicPr>
          <p:cNvPr id="25605" name="Picture 21"/>
          <p:cNvPicPr>
            <a:picLocks noChangeAspect="1" noChangeArrowheads="1"/>
          </p:cNvPicPr>
          <p:nvPr/>
        </p:nvPicPr>
        <p:blipFill>
          <a:blip r:embed="rId3" cstate="print"/>
          <a:srcRect/>
          <a:stretch>
            <a:fillRect/>
          </a:stretch>
        </p:blipFill>
        <p:spPr bwMode="auto">
          <a:xfrm>
            <a:off x="4686300" y="3511026"/>
            <a:ext cx="4343400" cy="2728314"/>
          </a:xfrm>
          <a:prstGeom prst="rect">
            <a:avLst/>
          </a:prstGeom>
          <a:noFill/>
          <a:ln w="12700">
            <a:noFill/>
            <a:miter lim="800000"/>
            <a:headEnd type="none" w="sm" len="sm"/>
            <a:tailEnd type="none" w="sm" len="sm"/>
          </a:ln>
        </p:spPr>
      </p:pic>
      <p:sp>
        <p:nvSpPr>
          <p:cNvPr id="2" name="Text Placeholder 1"/>
          <p:cNvSpPr>
            <a:spLocks noGrp="1"/>
          </p:cNvSpPr>
          <p:nvPr>
            <p:ph type="body" sz="quarter" idx="14"/>
          </p:nvPr>
        </p:nvSpPr>
        <p:spPr/>
        <p:txBody>
          <a:bodyPr/>
          <a:lstStyle/>
          <a:p>
            <a:r>
              <a:rPr lang="en-US" dirty="0"/>
              <a:t>Product Heating – Sheet </a:t>
            </a:r>
            <a:r>
              <a:rPr lang="en-US" dirty="0" smtClean="0"/>
              <a:t>Sag</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32</a:t>
            </a:fld>
            <a:endParaRPr lang="en-US"/>
          </a:p>
        </p:txBody>
      </p:sp>
    </p:spTree>
    <p:extLst>
      <p:ext uri="{BB962C8B-B14F-4D97-AF65-F5344CB8AC3E}">
        <p14:creationId xmlns:p14="http://schemas.microsoft.com/office/powerpoint/2010/main" val="4121635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cstate="print"/>
          <a:srcRect/>
          <a:stretch>
            <a:fillRect/>
          </a:stretch>
        </p:blipFill>
        <p:spPr bwMode="auto">
          <a:xfrm>
            <a:off x="685800" y="1066800"/>
            <a:ext cx="7848600" cy="52578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95184" y="961571"/>
            <a:ext cx="7848600" cy="5257800"/>
          </a:xfrm>
          <a:prstGeom prst="rect">
            <a:avLst/>
          </a:prstGeom>
          <a:noFill/>
          <a:ln w="9525">
            <a:noFill/>
            <a:miter lim="800000"/>
            <a:headEnd/>
            <a:tailEnd/>
          </a:ln>
        </p:spPr>
      </p:pic>
      <p:sp>
        <p:nvSpPr>
          <p:cNvPr id="11" name="TextBox 10"/>
          <p:cNvSpPr txBox="1"/>
          <p:nvPr/>
        </p:nvSpPr>
        <p:spPr>
          <a:xfrm>
            <a:off x="2661719" y="1381899"/>
            <a:ext cx="1447800" cy="276999"/>
          </a:xfrm>
          <a:prstGeom prst="rect">
            <a:avLst/>
          </a:prstGeom>
          <a:noFill/>
        </p:spPr>
        <p:txBody>
          <a:bodyPr wrap="square" rtlCol="0">
            <a:spAutoFit/>
          </a:bodyPr>
          <a:lstStyle/>
          <a:p>
            <a:r>
              <a:rPr lang="en-US" sz="1200" dirty="0" smtClean="0"/>
              <a:t>Forming press</a:t>
            </a:r>
            <a:endParaRPr lang="en-US" sz="1200" dirty="0"/>
          </a:p>
        </p:txBody>
      </p:sp>
      <p:sp>
        <p:nvSpPr>
          <p:cNvPr id="26" name="TextBox 25"/>
          <p:cNvSpPr txBox="1"/>
          <p:nvPr/>
        </p:nvSpPr>
        <p:spPr>
          <a:xfrm>
            <a:off x="7353300" y="4970584"/>
            <a:ext cx="1752600" cy="276999"/>
          </a:xfrm>
          <a:prstGeom prst="rect">
            <a:avLst/>
          </a:prstGeom>
          <a:noFill/>
        </p:spPr>
        <p:txBody>
          <a:bodyPr wrap="square" rtlCol="0">
            <a:spAutoFit/>
          </a:bodyPr>
          <a:lstStyle/>
          <a:p>
            <a:r>
              <a:rPr lang="en-US" sz="1200" dirty="0" smtClean="0"/>
              <a:t>Fabric </a:t>
            </a:r>
            <a:endParaRPr lang="en-US" sz="1200" dirty="0"/>
          </a:p>
        </p:txBody>
      </p:sp>
      <p:cxnSp>
        <p:nvCxnSpPr>
          <p:cNvPr id="29" name="Straight Arrow Connector 28"/>
          <p:cNvCxnSpPr/>
          <p:nvPr/>
        </p:nvCxnSpPr>
        <p:spPr bwMode="auto">
          <a:xfrm>
            <a:off x="3581400" y="1638300"/>
            <a:ext cx="838200" cy="533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H="1" flipV="1">
            <a:off x="7162800" y="4381500"/>
            <a:ext cx="381000" cy="609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 Placeholder 1"/>
          <p:cNvSpPr>
            <a:spLocks noGrp="1"/>
          </p:cNvSpPr>
          <p:nvPr>
            <p:ph type="body" sz="quarter" idx="14"/>
          </p:nvPr>
        </p:nvSpPr>
        <p:spPr/>
        <p:txBody>
          <a:bodyPr/>
          <a:lstStyle/>
          <a:p>
            <a:r>
              <a:rPr lang="en-US" dirty="0"/>
              <a:t>Product Forming &amp; </a:t>
            </a:r>
            <a:r>
              <a:rPr lang="en-US" dirty="0" smtClean="0"/>
              <a:t>Trimming</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33</a:t>
            </a:fld>
            <a:endParaRPr lang="en-US"/>
          </a:p>
        </p:txBody>
      </p:sp>
    </p:spTree>
    <p:extLst>
      <p:ext uri="{BB962C8B-B14F-4D97-AF65-F5344CB8AC3E}">
        <p14:creationId xmlns:p14="http://schemas.microsoft.com/office/powerpoint/2010/main" val="2694149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90616" y="628354"/>
            <a:ext cx="8839200" cy="5377180"/>
          </a:xfrm>
          <a:prstGeom prst="rect">
            <a:avLst/>
          </a:prstGeom>
          <a:noFill/>
          <a:ln w="9525">
            <a:noFill/>
            <a:miter lim="800000"/>
            <a:headEnd/>
            <a:tailEnd/>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9497"/>
          <a:stretch/>
        </p:blipFill>
        <p:spPr>
          <a:xfrm>
            <a:off x="3461865" y="4114801"/>
            <a:ext cx="3091335" cy="2133600"/>
          </a:xfrm>
          <a:prstGeom prst="rect">
            <a:avLst/>
          </a:prstGeom>
        </p:spPr>
      </p:pic>
      <p:sp>
        <p:nvSpPr>
          <p:cNvPr id="3" name="Text Placeholder 2"/>
          <p:cNvSpPr>
            <a:spLocks noGrp="1"/>
          </p:cNvSpPr>
          <p:nvPr>
            <p:ph type="body" sz="quarter" idx="14"/>
          </p:nvPr>
        </p:nvSpPr>
        <p:spPr/>
        <p:txBody>
          <a:bodyPr/>
          <a:lstStyle/>
          <a:p>
            <a:r>
              <a:rPr lang="en-US" dirty="0"/>
              <a:t>Product Forming – </a:t>
            </a:r>
            <a:r>
              <a:rPr lang="en-US" dirty="0" smtClean="0"/>
              <a:t>Tensioning</a:t>
            </a:r>
            <a:endParaRPr lang="en-US" dirty="0">
              <a:solidFill>
                <a:srgbClr val="FF643F"/>
              </a:solidFill>
            </a:endParaRPr>
          </a:p>
        </p:txBody>
      </p:sp>
      <p:sp>
        <p:nvSpPr>
          <p:cNvPr id="4" name="Slide Number Placeholder 3"/>
          <p:cNvSpPr>
            <a:spLocks noGrp="1"/>
          </p:cNvSpPr>
          <p:nvPr>
            <p:ph type="sldNum" sz="quarter" idx="17"/>
          </p:nvPr>
        </p:nvSpPr>
        <p:spPr/>
        <p:txBody>
          <a:bodyPr/>
          <a:lstStyle/>
          <a:p>
            <a:fld id="{9BE9A201-BA3B-46DC-B831-D714434C50AF}" type="slidenum">
              <a:rPr lang="en-US" smtClean="0"/>
              <a:t>34</a:t>
            </a:fld>
            <a:endParaRPr lang="en-US"/>
          </a:p>
        </p:txBody>
      </p:sp>
    </p:spTree>
    <p:extLst>
      <p:ext uri="{BB962C8B-B14F-4D97-AF65-F5344CB8AC3E}">
        <p14:creationId xmlns:p14="http://schemas.microsoft.com/office/powerpoint/2010/main" val="2963721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Product Forming </a:t>
            </a:r>
            <a:r>
              <a:rPr lang="en-US" dirty="0" smtClean="0"/>
              <a:t>– </a:t>
            </a:r>
            <a:r>
              <a:rPr lang="en-US" dirty="0"/>
              <a:t>Tooling</a:t>
            </a:r>
          </a:p>
        </p:txBody>
      </p:sp>
      <p:pic>
        <p:nvPicPr>
          <p:cNvPr id="8194" name="Picture 2"/>
          <p:cNvPicPr>
            <a:picLocks noChangeAspect="1" noChangeArrowheads="1"/>
          </p:cNvPicPr>
          <p:nvPr/>
        </p:nvPicPr>
        <p:blipFill>
          <a:blip r:embed="rId2" cstate="print"/>
          <a:srcRect/>
          <a:stretch>
            <a:fillRect/>
          </a:stretch>
        </p:blipFill>
        <p:spPr bwMode="auto">
          <a:xfrm>
            <a:off x="0" y="683742"/>
            <a:ext cx="9143999" cy="5562600"/>
          </a:xfrm>
          <a:prstGeom prst="rect">
            <a:avLst/>
          </a:prstGeom>
          <a:noFill/>
          <a:ln w="9525">
            <a:noFill/>
            <a:miter lim="800000"/>
            <a:headEnd/>
            <a:tailEnd/>
          </a:ln>
        </p:spPr>
      </p:pic>
    </p:spTree>
    <p:extLst>
      <p:ext uri="{BB962C8B-B14F-4D97-AF65-F5344CB8AC3E}">
        <p14:creationId xmlns:p14="http://schemas.microsoft.com/office/powerpoint/2010/main" val="119183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srcRect t="17085" r="42268"/>
          <a:stretch/>
        </p:blipFill>
        <p:spPr bwMode="auto">
          <a:xfrm>
            <a:off x="0" y="1583725"/>
            <a:ext cx="4995746" cy="4440748"/>
          </a:xfrm>
          <a:prstGeom prst="rect">
            <a:avLst/>
          </a:prstGeom>
          <a:noFill/>
          <a:ln w="9525">
            <a:noFill/>
            <a:miter lim="800000"/>
            <a:headEnd/>
            <a:tailEnd/>
          </a:ln>
        </p:spPr>
      </p:pic>
      <p:pic>
        <p:nvPicPr>
          <p:cNvPr id="6" name="Picture 2"/>
          <p:cNvPicPr>
            <a:picLocks noChangeAspect="1" noChangeArrowheads="1"/>
          </p:cNvPicPr>
          <p:nvPr/>
        </p:nvPicPr>
        <p:blipFill rotWithShape="1">
          <a:blip r:embed="rId2" cstate="print"/>
          <a:srcRect l="58998" t="19537" r="12823" b="20708"/>
          <a:stretch/>
        </p:blipFill>
        <p:spPr bwMode="auto">
          <a:xfrm>
            <a:off x="5148146" y="1572002"/>
            <a:ext cx="3456633" cy="4536831"/>
          </a:xfrm>
          <a:prstGeom prst="rect">
            <a:avLst/>
          </a:prstGeom>
          <a:noFill/>
          <a:ln w="9525">
            <a:noFill/>
            <a:miter lim="800000"/>
            <a:headEnd/>
            <a:tailEnd/>
          </a:ln>
        </p:spPr>
      </p:pic>
      <p:pic>
        <p:nvPicPr>
          <p:cNvPr id="7" name="Picture 2"/>
          <p:cNvPicPr>
            <a:picLocks noChangeAspect="1" noChangeArrowheads="1"/>
          </p:cNvPicPr>
          <p:nvPr/>
        </p:nvPicPr>
        <p:blipFill rotWithShape="1">
          <a:blip r:embed="rId2" cstate="print"/>
          <a:srcRect l="1" t="12" r="12326" b="84338"/>
          <a:stretch/>
        </p:blipFill>
        <p:spPr bwMode="auto">
          <a:xfrm>
            <a:off x="0" y="669325"/>
            <a:ext cx="7586546" cy="83820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smtClean="0"/>
              <a:t>Product Forming – Press</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36</a:t>
            </a:fld>
            <a:endParaRPr lang="en-US"/>
          </a:p>
        </p:txBody>
      </p:sp>
    </p:spTree>
    <p:extLst>
      <p:ext uri="{BB962C8B-B14F-4D97-AF65-F5344CB8AC3E}">
        <p14:creationId xmlns:p14="http://schemas.microsoft.com/office/powerpoint/2010/main" val="3197433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srcRect t="1351"/>
          <a:stretch/>
        </p:blipFill>
        <p:spPr bwMode="auto">
          <a:xfrm>
            <a:off x="1" y="723077"/>
            <a:ext cx="9144000" cy="556260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a:t>Product Forming </a:t>
            </a:r>
            <a:r>
              <a:rPr lang="en-US" dirty="0" smtClean="0"/>
              <a:t>– </a:t>
            </a:r>
            <a:r>
              <a:rPr lang="en-US" dirty="0"/>
              <a:t>Molded </a:t>
            </a:r>
            <a:r>
              <a:rPr lang="en-US" dirty="0" smtClean="0"/>
              <a:t>Thickness</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37</a:t>
            </a:fld>
            <a:endParaRPr lang="en-US"/>
          </a:p>
        </p:txBody>
      </p:sp>
    </p:spTree>
    <p:extLst>
      <p:ext uri="{BB962C8B-B14F-4D97-AF65-F5344CB8AC3E}">
        <p14:creationId xmlns:p14="http://schemas.microsoft.com/office/powerpoint/2010/main" val="2306829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srcRect t="1423"/>
          <a:stretch/>
        </p:blipFill>
        <p:spPr bwMode="auto">
          <a:xfrm>
            <a:off x="217056" y="720811"/>
            <a:ext cx="8774544" cy="5334000"/>
          </a:xfrm>
          <a:prstGeom prst="rect">
            <a:avLst/>
          </a:prstGeom>
          <a:noFill/>
          <a:ln w="9525">
            <a:noFill/>
            <a:miter lim="800000"/>
            <a:headEnd/>
            <a:tailEnd/>
          </a:ln>
        </p:spPr>
      </p:pic>
      <p:sp>
        <p:nvSpPr>
          <p:cNvPr id="2" name="Text Placeholder 1"/>
          <p:cNvSpPr>
            <a:spLocks noGrp="1"/>
          </p:cNvSpPr>
          <p:nvPr>
            <p:ph type="body" sz="quarter" idx="14"/>
          </p:nvPr>
        </p:nvSpPr>
        <p:spPr>
          <a:xfrm>
            <a:off x="1" y="121641"/>
            <a:ext cx="6861588" cy="498475"/>
          </a:xfrm>
        </p:spPr>
        <p:txBody>
          <a:bodyPr>
            <a:normAutofit fontScale="85000" lnSpcReduction="10000"/>
          </a:bodyPr>
          <a:lstStyle/>
          <a:p>
            <a:r>
              <a:rPr lang="en-US" dirty="0"/>
              <a:t>Product Forming – Molded Thickness (cont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38</a:t>
            </a:fld>
            <a:endParaRPr lang="en-US"/>
          </a:p>
        </p:txBody>
      </p:sp>
    </p:spTree>
    <p:extLst>
      <p:ext uri="{BB962C8B-B14F-4D97-AF65-F5344CB8AC3E}">
        <p14:creationId xmlns:p14="http://schemas.microsoft.com/office/powerpoint/2010/main" val="2769747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670409"/>
            <a:ext cx="9144000" cy="1015663"/>
          </a:xfrm>
          <a:prstGeom prst="rect">
            <a:avLst/>
          </a:prstGeom>
        </p:spPr>
        <p:txBody>
          <a:bodyPr wrap="square">
            <a:spAutoFit/>
          </a:bodyPr>
          <a:lstStyle/>
          <a:p>
            <a:pPr marL="347472" indent="-347472"/>
            <a:r>
              <a:rPr lang="en-US" sz="2000" dirty="0" smtClean="0"/>
              <a:t>Azdel sheets are normally supplied cut to size, however, it is possible to cut the sheets to a different size utilizing a mechanical shear.  The sheet can also cut easily with a utility knife.</a:t>
            </a:r>
            <a:endParaRPr lang="en-US" sz="2000" dirty="0"/>
          </a:p>
        </p:txBody>
      </p:sp>
      <p:sp>
        <p:nvSpPr>
          <p:cNvPr id="4" name="Rectangle 3"/>
          <p:cNvSpPr/>
          <p:nvPr/>
        </p:nvSpPr>
        <p:spPr>
          <a:xfrm>
            <a:off x="1" y="2042009"/>
            <a:ext cx="9144000" cy="2246769"/>
          </a:xfrm>
          <a:prstGeom prst="rect">
            <a:avLst/>
          </a:prstGeom>
        </p:spPr>
        <p:txBody>
          <a:bodyPr wrap="square">
            <a:spAutoFit/>
          </a:bodyPr>
          <a:lstStyle/>
          <a:p>
            <a:r>
              <a:rPr lang="en-US" sz="2000" b="1" dirty="0" smtClean="0"/>
              <a:t>Part trimming can be accomplished using several different options:</a:t>
            </a:r>
          </a:p>
          <a:p>
            <a:r>
              <a:rPr lang="en-US" sz="2000" dirty="0" smtClean="0"/>
              <a:t>•  In-mold bypass-punch die (double acting press/mold)</a:t>
            </a:r>
          </a:p>
          <a:p>
            <a:r>
              <a:rPr lang="en-US" sz="2000" dirty="0" smtClean="0"/>
              <a:t>•  Secondary bypass-punch die</a:t>
            </a:r>
          </a:p>
          <a:p>
            <a:r>
              <a:rPr lang="en-US" sz="2000" dirty="0" smtClean="0"/>
              <a:t>•  Steel-rule die</a:t>
            </a:r>
          </a:p>
          <a:p>
            <a:r>
              <a:rPr lang="en-US" sz="2000" dirty="0" smtClean="0"/>
              <a:t>•  Laser trimming</a:t>
            </a:r>
          </a:p>
          <a:p>
            <a:r>
              <a:rPr lang="en-US" sz="2000" dirty="0" smtClean="0"/>
              <a:t>•  Water-jet trimming</a:t>
            </a:r>
          </a:p>
          <a:p>
            <a:r>
              <a:rPr lang="en-US" sz="2000" dirty="0" smtClean="0"/>
              <a:t>•  NC Router</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5334001" y="3032609"/>
            <a:ext cx="3590925" cy="2581477"/>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smtClean="0"/>
              <a:t>Product Trimming – Methods </a:t>
            </a:r>
            <a:endParaRPr lang="en-US" dirty="0"/>
          </a:p>
        </p:txBody>
      </p:sp>
      <p:sp>
        <p:nvSpPr>
          <p:cNvPr id="5" name="Slide Number Placeholder 4"/>
          <p:cNvSpPr>
            <a:spLocks noGrp="1"/>
          </p:cNvSpPr>
          <p:nvPr>
            <p:ph type="sldNum" sz="quarter" idx="17"/>
          </p:nvPr>
        </p:nvSpPr>
        <p:spPr/>
        <p:txBody>
          <a:bodyPr/>
          <a:lstStyle/>
          <a:p>
            <a:fld id="{9BE9A201-BA3B-46DC-B831-D714434C50AF}" type="slidenum">
              <a:rPr lang="en-US" smtClean="0"/>
              <a:t>39</a:t>
            </a:fld>
            <a:endParaRPr lang="en-US"/>
          </a:p>
        </p:txBody>
      </p:sp>
    </p:spTree>
    <p:extLst>
      <p:ext uri="{BB962C8B-B14F-4D97-AF65-F5344CB8AC3E}">
        <p14:creationId xmlns:p14="http://schemas.microsoft.com/office/powerpoint/2010/main" val="158292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52400" y="607536"/>
            <a:ext cx="8839200" cy="5826213"/>
          </a:xfrm>
        </p:spPr>
        <p:txBody>
          <a:bodyPr>
            <a:normAutofit/>
          </a:bodyPr>
          <a:lstStyle/>
          <a:p>
            <a:pPr marL="0" indent="0" algn="ctr">
              <a:spcBef>
                <a:spcPts val="0"/>
              </a:spcBef>
              <a:spcAft>
                <a:spcPts val="600"/>
              </a:spcAft>
              <a:buNone/>
            </a:pPr>
            <a:r>
              <a:rPr lang="en-US" sz="2800" b="1" i="1" dirty="0" smtClean="0">
                <a:latin typeface="+mj-lt"/>
                <a:cs typeface="Arial" panose="020B0604020202020204" pitchFamily="34" charset="0"/>
              </a:rPr>
              <a:t>Troubleshooting Section</a:t>
            </a:r>
          </a:p>
          <a:p>
            <a:pPr marL="0" indent="0">
              <a:spcBef>
                <a:spcPts val="0"/>
              </a:spcBef>
              <a:spcAft>
                <a:spcPts val="600"/>
              </a:spcAft>
              <a:buNone/>
            </a:pPr>
            <a:r>
              <a:rPr lang="en-US" sz="1800" dirty="0" smtClean="0">
                <a:latin typeface="+mn-lt"/>
                <a:cs typeface="Arial" panose="020B0604020202020204" pitchFamily="34" charset="0"/>
                <a:hlinkClick r:id="rId3" action="ppaction://hlinksldjump"/>
              </a:rPr>
              <a:t>Preliminary Troubleshooting</a:t>
            </a:r>
            <a:r>
              <a:rPr lang="en-US" sz="1800" dirty="0" smtClean="0">
                <a:latin typeface="+mn-lt"/>
                <a:cs typeface="Arial" panose="020B0604020202020204" pitchFamily="34" charset="0"/>
              </a:rPr>
              <a:t>						Slide 46-47</a:t>
            </a:r>
          </a:p>
          <a:p>
            <a:pPr marL="0" indent="0">
              <a:spcBef>
                <a:spcPts val="0"/>
              </a:spcBef>
              <a:spcAft>
                <a:spcPts val="600"/>
              </a:spcAft>
              <a:buNone/>
            </a:pPr>
            <a:r>
              <a:rPr lang="en-US" sz="1800" dirty="0" smtClean="0">
                <a:latin typeface="+mn-lt"/>
                <a:cs typeface="Arial" panose="020B0604020202020204" pitchFamily="34" charset="0"/>
                <a:hlinkClick r:id="rId4" action="ppaction://hlinksldjump"/>
              </a:rPr>
              <a:t>General Troubleshooting Guidelines</a:t>
            </a:r>
            <a:r>
              <a:rPr lang="en-US" sz="1800" dirty="0" smtClean="0">
                <a:latin typeface="+mn-lt"/>
                <a:cs typeface="Arial" panose="020B0604020202020204" pitchFamily="34" charset="0"/>
              </a:rPr>
              <a:t>					Slide 48</a:t>
            </a:r>
          </a:p>
          <a:p>
            <a:pPr marL="0" indent="0">
              <a:spcBef>
                <a:spcPts val="0"/>
              </a:spcBef>
              <a:spcAft>
                <a:spcPts val="600"/>
              </a:spcAft>
              <a:buNone/>
            </a:pPr>
            <a:r>
              <a:rPr lang="en-US" sz="1800" dirty="0" smtClean="0">
                <a:latin typeface="+mn-lt"/>
                <a:cs typeface="Arial" panose="020B0604020202020204" pitchFamily="34" charset="0"/>
                <a:hlinkClick r:id="rId5" action="ppaction://hlinksldjump"/>
              </a:rPr>
              <a:t>Troubleshooting Suggestions</a:t>
            </a:r>
            <a:r>
              <a:rPr lang="en-US" sz="1800" dirty="0" smtClean="0">
                <a:latin typeface="+mn-lt"/>
                <a:cs typeface="Arial" panose="020B0604020202020204" pitchFamily="34" charset="0"/>
              </a:rPr>
              <a:t>						Slide 49-51</a:t>
            </a:r>
          </a:p>
          <a:p>
            <a:pPr marL="0" indent="0">
              <a:spcBef>
                <a:spcPts val="0"/>
              </a:spcBef>
              <a:spcAft>
                <a:spcPts val="600"/>
              </a:spcAft>
              <a:buNone/>
            </a:pPr>
            <a:r>
              <a:rPr lang="en-US" sz="1800" dirty="0" smtClean="0">
                <a:latin typeface="+mn-lt"/>
                <a:cs typeface="Arial" panose="020B0604020202020204" pitchFamily="34" charset="0"/>
              </a:rPr>
              <a:t>Specific Troubleshooting</a:t>
            </a:r>
          </a:p>
          <a:p>
            <a:pPr>
              <a:spcBef>
                <a:spcPts val="0"/>
              </a:spcBef>
              <a:spcAft>
                <a:spcPts val="600"/>
              </a:spcAft>
            </a:pPr>
            <a:r>
              <a:rPr lang="en-US" sz="1800" dirty="0" smtClean="0">
                <a:latin typeface="+mn-lt"/>
                <a:cs typeface="Arial" panose="020B0604020202020204" pitchFamily="34" charset="0"/>
                <a:hlinkClick r:id="rId6" action="ppaction://hlinksldjump"/>
              </a:rPr>
              <a:t>Loft-Related Considerations</a:t>
            </a:r>
            <a:r>
              <a:rPr lang="en-US" sz="1800" dirty="0" smtClean="0">
                <a:latin typeface="+mn-lt"/>
                <a:cs typeface="Arial" panose="020B0604020202020204" pitchFamily="34" charset="0"/>
              </a:rPr>
              <a:t>					Slide 52-53</a:t>
            </a:r>
          </a:p>
          <a:p>
            <a:pPr>
              <a:spcBef>
                <a:spcPts val="0"/>
              </a:spcBef>
              <a:spcAft>
                <a:spcPts val="600"/>
              </a:spcAft>
            </a:pPr>
            <a:r>
              <a:rPr lang="en-US" sz="1800" dirty="0" smtClean="0">
                <a:latin typeface="+mn-lt"/>
                <a:cs typeface="Arial" panose="020B0604020202020204" pitchFamily="34" charset="0"/>
                <a:hlinkClick r:id="rId7" action="ppaction://hlinksldjump"/>
              </a:rPr>
              <a:t>Wrinkles</a:t>
            </a:r>
            <a:r>
              <a:rPr lang="en-US" sz="1800" dirty="0" smtClean="0">
                <a:latin typeface="+mn-lt"/>
                <a:cs typeface="Arial" panose="020B0604020202020204" pitchFamily="34" charset="0"/>
              </a:rPr>
              <a:t>							Slide 54-55</a:t>
            </a:r>
          </a:p>
          <a:p>
            <a:pPr>
              <a:spcBef>
                <a:spcPts val="0"/>
              </a:spcBef>
              <a:spcAft>
                <a:spcPts val="600"/>
              </a:spcAft>
            </a:pPr>
            <a:r>
              <a:rPr lang="en-US" sz="1800" dirty="0" smtClean="0">
                <a:latin typeface="+mn-lt"/>
                <a:cs typeface="Arial" panose="020B0604020202020204" pitchFamily="34" charset="0"/>
                <a:hlinkClick r:id="rId8" action="ppaction://hlinksldjump"/>
              </a:rPr>
              <a:t>Scrim Tearing</a:t>
            </a:r>
            <a:r>
              <a:rPr lang="en-US" sz="1800" dirty="0" smtClean="0">
                <a:latin typeface="+mn-lt"/>
                <a:cs typeface="Arial" panose="020B0604020202020204" pitchFamily="34" charset="0"/>
              </a:rPr>
              <a:t>							Slide 56</a:t>
            </a:r>
          </a:p>
          <a:p>
            <a:pPr>
              <a:spcBef>
                <a:spcPts val="0"/>
              </a:spcBef>
              <a:spcAft>
                <a:spcPts val="600"/>
              </a:spcAft>
            </a:pPr>
            <a:r>
              <a:rPr lang="en-US" sz="1800" dirty="0" smtClean="0">
                <a:latin typeface="+mn-lt"/>
                <a:cs typeface="Arial" panose="020B0604020202020204" pitchFamily="34" charset="0"/>
                <a:hlinkClick r:id="rId9" action="ppaction://hlinksldjump"/>
              </a:rPr>
              <a:t>Scrim Delamination</a:t>
            </a:r>
            <a:r>
              <a:rPr lang="en-US" sz="1800" dirty="0" smtClean="0">
                <a:latin typeface="+mn-lt"/>
                <a:cs typeface="Arial" panose="020B0604020202020204" pitchFamily="34" charset="0"/>
              </a:rPr>
              <a:t>						Slide 57</a:t>
            </a:r>
          </a:p>
          <a:p>
            <a:pPr>
              <a:spcBef>
                <a:spcPts val="0"/>
              </a:spcBef>
              <a:spcAft>
                <a:spcPts val="600"/>
              </a:spcAft>
            </a:pPr>
            <a:r>
              <a:rPr lang="en-US" sz="1800" dirty="0" smtClean="0">
                <a:latin typeface="+mn-lt"/>
                <a:cs typeface="Arial" panose="020B0604020202020204" pitchFamily="34" charset="0"/>
                <a:hlinkClick r:id="rId10" action="ppaction://hlinksldjump"/>
              </a:rPr>
              <a:t>Fabric Delamination</a:t>
            </a:r>
            <a:r>
              <a:rPr lang="en-US" sz="1800" dirty="0" smtClean="0">
                <a:latin typeface="+mn-lt"/>
                <a:cs typeface="Arial" panose="020B0604020202020204" pitchFamily="34" charset="0"/>
              </a:rPr>
              <a:t>						Slide 58-59</a:t>
            </a:r>
          </a:p>
          <a:p>
            <a:pPr>
              <a:spcBef>
                <a:spcPts val="0"/>
              </a:spcBef>
              <a:spcAft>
                <a:spcPts val="600"/>
              </a:spcAft>
            </a:pPr>
            <a:r>
              <a:rPr lang="en-US" sz="1800" dirty="0" smtClean="0">
                <a:latin typeface="+mn-lt"/>
                <a:cs typeface="Arial" panose="020B0604020202020204" pitchFamily="34" charset="0"/>
                <a:hlinkClick r:id="rId11" action="ppaction://hlinksldjump"/>
              </a:rPr>
              <a:t>Warp or Deformation</a:t>
            </a:r>
            <a:r>
              <a:rPr lang="en-US" sz="1800" dirty="0" smtClean="0">
                <a:latin typeface="+mn-lt"/>
                <a:cs typeface="Arial" panose="020B0604020202020204" pitchFamily="34" charset="0"/>
              </a:rPr>
              <a:t>						Slide 60</a:t>
            </a:r>
            <a:endParaRPr lang="en-US" sz="1700" dirty="0">
              <a:solidFill>
                <a:prstClr val="black"/>
              </a:solidFill>
              <a:latin typeface="Calibri"/>
              <a:cs typeface="Arial" panose="020B0604020202020204" pitchFamily="34" charset="0"/>
            </a:endParaRPr>
          </a:p>
          <a:p>
            <a:pPr marL="0" indent="0">
              <a:spcBef>
                <a:spcPts val="0"/>
              </a:spcBef>
              <a:spcAft>
                <a:spcPts val="600"/>
              </a:spcAft>
              <a:buNone/>
            </a:pPr>
            <a:endParaRPr lang="en-US" sz="2000" dirty="0" smtClean="0">
              <a:latin typeface="+mn-lt"/>
              <a:cs typeface="Arial" panose="020B0604020202020204" pitchFamily="34" charset="0"/>
            </a:endParaRPr>
          </a:p>
        </p:txBody>
      </p:sp>
      <p:sp>
        <p:nvSpPr>
          <p:cNvPr id="6" name="Text Placeholder 5"/>
          <p:cNvSpPr>
            <a:spLocks noGrp="1"/>
          </p:cNvSpPr>
          <p:nvPr>
            <p:ph type="body" sz="quarter" idx="14"/>
          </p:nvPr>
        </p:nvSpPr>
        <p:spPr/>
        <p:txBody>
          <a:bodyPr/>
          <a:lstStyle/>
          <a:p>
            <a:r>
              <a:rPr lang="en-US" dirty="0"/>
              <a:t>Table of </a:t>
            </a:r>
            <a:r>
              <a:rPr lang="en-US" dirty="0" smtClean="0"/>
              <a:t>Contents</a:t>
            </a:r>
            <a:endParaRPr lang="en-US" dirty="0"/>
          </a:p>
        </p:txBody>
      </p:sp>
      <p:sp>
        <p:nvSpPr>
          <p:cNvPr id="2" name="Slide Number Placeholder 1"/>
          <p:cNvSpPr>
            <a:spLocks noGrp="1"/>
          </p:cNvSpPr>
          <p:nvPr>
            <p:ph type="sldNum" sz="quarter" idx="17"/>
          </p:nvPr>
        </p:nvSpPr>
        <p:spPr/>
        <p:txBody>
          <a:bodyPr/>
          <a:lstStyle/>
          <a:p>
            <a:fld id="{9BE9A201-BA3B-46DC-B831-D714434C50AF}" type="slidenum">
              <a:rPr lang="en-US" smtClean="0"/>
              <a:t>4</a:t>
            </a:fld>
            <a:endParaRPr lang="en-US"/>
          </a:p>
        </p:txBody>
      </p:sp>
    </p:spTree>
    <p:extLst>
      <p:ext uri="{BB962C8B-B14F-4D97-AF65-F5344CB8AC3E}">
        <p14:creationId xmlns:p14="http://schemas.microsoft.com/office/powerpoint/2010/main" val="1751002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729049"/>
            <a:ext cx="8610600" cy="530987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a:t>Product </a:t>
            </a:r>
            <a:r>
              <a:rPr lang="en-US" dirty="0" smtClean="0"/>
              <a:t>Trimming – Methods (</a:t>
            </a:r>
            <a:r>
              <a:rPr lang="en-US" dirty="0"/>
              <a:t>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40</a:t>
            </a:fld>
            <a:endParaRPr lang="en-US"/>
          </a:p>
        </p:txBody>
      </p:sp>
    </p:spTree>
    <p:extLst>
      <p:ext uri="{BB962C8B-B14F-4D97-AF65-F5344CB8AC3E}">
        <p14:creationId xmlns:p14="http://schemas.microsoft.com/office/powerpoint/2010/main" val="3568375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srcRect t="5641"/>
          <a:stretch/>
        </p:blipFill>
        <p:spPr bwMode="auto">
          <a:xfrm>
            <a:off x="1" y="704335"/>
            <a:ext cx="8763000" cy="5099050"/>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smtClean="0"/>
              <a:t>Water-Jet Factors</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41</a:t>
            </a:fld>
            <a:endParaRPr lang="en-US"/>
          </a:p>
        </p:txBody>
      </p:sp>
    </p:spTree>
    <p:extLst>
      <p:ext uri="{BB962C8B-B14F-4D97-AF65-F5344CB8AC3E}">
        <p14:creationId xmlns:p14="http://schemas.microsoft.com/office/powerpoint/2010/main" val="2941968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1211" y="737286"/>
            <a:ext cx="8610600" cy="1785104"/>
          </a:xfrm>
          <a:prstGeom prst="rect">
            <a:avLst/>
          </a:prstGeom>
          <a:noFill/>
          <a:ln w="12700">
            <a:noFill/>
            <a:miter lim="800000"/>
            <a:headEnd type="none" w="sm" len="sm"/>
            <a:tailEnd type="none" w="sm" len="sm"/>
          </a:ln>
        </p:spPr>
        <p:txBody>
          <a:bodyPr>
            <a:spAutoFit/>
          </a:bodyPr>
          <a:lstStyle/>
          <a:p>
            <a:pPr eaLnBrk="0" hangingPunct="0">
              <a:buClr>
                <a:schemeClr val="tx1"/>
              </a:buClr>
              <a:buSzPct val="80000"/>
              <a:buFont typeface="Symbol" pitchFamily="18" charset="2"/>
              <a:buNone/>
              <a:tabLst>
                <a:tab pos="0" algn="l"/>
                <a:tab pos="2405063" algn="l"/>
                <a:tab pos="2460625" algn="l"/>
                <a:tab pos="2689225" algn="l"/>
              </a:tabLst>
            </a:pPr>
            <a:r>
              <a:rPr lang="en-US" sz="1800" dirty="0">
                <a:solidFill>
                  <a:schemeClr val="tx1"/>
                </a:solidFill>
              </a:rPr>
              <a:t>The </a:t>
            </a:r>
            <a:r>
              <a:rPr lang="en-US" sz="1800" dirty="0" smtClean="0">
                <a:solidFill>
                  <a:schemeClr val="tx1"/>
                </a:solidFill>
              </a:rPr>
              <a:t>Coefficient of Linear Thermal Expansion (CLTE) of </a:t>
            </a:r>
            <a:r>
              <a:rPr lang="en-US" sz="1800" dirty="0">
                <a:solidFill>
                  <a:schemeClr val="tx1"/>
                </a:solidFill>
              </a:rPr>
              <a:t>SuperLite family products is comparable to aluminum and thermo setting plastics.</a:t>
            </a:r>
          </a:p>
          <a:p>
            <a:pPr eaLnBrk="0" hangingPunct="0">
              <a:buClr>
                <a:schemeClr val="tx1"/>
              </a:buClr>
              <a:buSzPct val="80000"/>
              <a:buFont typeface="Symbol" pitchFamily="18" charset="2"/>
              <a:buNone/>
              <a:tabLst>
                <a:tab pos="0" algn="l"/>
                <a:tab pos="2405063" algn="l"/>
                <a:tab pos="2460625" algn="l"/>
                <a:tab pos="2689225" algn="l"/>
              </a:tabLst>
            </a:pPr>
            <a:endParaRPr lang="en-US" sz="1000" dirty="0">
              <a:solidFill>
                <a:schemeClr val="tx1"/>
              </a:solidFill>
            </a:endParaRPr>
          </a:p>
          <a:p>
            <a:pPr eaLnBrk="0" hangingPunct="0">
              <a:buClr>
                <a:schemeClr val="tx1"/>
              </a:buClr>
              <a:buSzPct val="80000"/>
              <a:buFont typeface="Symbol" pitchFamily="18" charset="2"/>
              <a:buNone/>
              <a:tabLst>
                <a:tab pos="0" algn="l"/>
                <a:tab pos="2405063" algn="l"/>
                <a:tab pos="2460625" algn="l"/>
                <a:tab pos="2689225" algn="l"/>
              </a:tabLst>
            </a:pPr>
            <a:r>
              <a:rPr lang="en-US" sz="1800" dirty="0">
                <a:solidFill>
                  <a:schemeClr val="tx1"/>
                </a:solidFill>
              </a:rPr>
              <a:t>Typical </a:t>
            </a:r>
            <a:r>
              <a:rPr lang="en-US" sz="1800" dirty="0" smtClean="0">
                <a:solidFill>
                  <a:schemeClr val="tx1"/>
                </a:solidFill>
              </a:rPr>
              <a:t>CLTE  </a:t>
            </a:r>
            <a:r>
              <a:rPr lang="en-US" sz="1800" dirty="0">
                <a:solidFill>
                  <a:schemeClr val="tx1"/>
                </a:solidFill>
              </a:rPr>
              <a:t>values @ 55% glass and 2.5mm molded thickness are:</a:t>
            </a:r>
          </a:p>
          <a:p>
            <a:pPr eaLnBrk="0" hangingPunct="0">
              <a:buClr>
                <a:schemeClr val="tx1"/>
              </a:buClr>
              <a:buSzPct val="80000"/>
              <a:buFont typeface="Symbol" pitchFamily="18" charset="2"/>
              <a:buNone/>
              <a:tabLst>
                <a:tab pos="0" algn="l"/>
                <a:tab pos="2405063" algn="l"/>
                <a:tab pos="2460625" algn="l"/>
                <a:tab pos="2689225" algn="l"/>
              </a:tabLst>
            </a:pPr>
            <a:endParaRPr lang="en-US" sz="1000" dirty="0">
              <a:solidFill>
                <a:schemeClr val="tx1"/>
              </a:solidFill>
            </a:endParaRPr>
          </a:p>
          <a:p>
            <a:pPr>
              <a:buClr>
                <a:schemeClr val="bg2"/>
              </a:buClr>
              <a:buSzPct val="70000"/>
              <a:buFontTx/>
              <a:buChar char="•"/>
              <a:tabLst>
                <a:tab pos="0" algn="l"/>
                <a:tab pos="2405063" algn="l"/>
                <a:tab pos="2460625" algn="l"/>
                <a:tab pos="2689225" algn="l"/>
              </a:tabLst>
            </a:pPr>
            <a:r>
              <a:rPr lang="en-US" sz="1800" dirty="0"/>
              <a:t>  </a:t>
            </a:r>
            <a:r>
              <a:rPr lang="en-US" sz="1800" dirty="0">
                <a:solidFill>
                  <a:schemeClr val="tx1"/>
                </a:solidFill>
              </a:rPr>
              <a:t>800 GSM: 13.5x10-6mm/mm/°C</a:t>
            </a:r>
          </a:p>
          <a:p>
            <a:pPr>
              <a:buSzPct val="70000"/>
              <a:buFontTx/>
              <a:buChar char="•"/>
              <a:tabLst>
                <a:tab pos="0" algn="l"/>
                <a:tab pos="2405063" algn="l"/>
                <a:tab pos="2460625" algn="l"/>
                <a:tab pos="2689225" algn="l"/>
              </a:tabLst>
            </a:pPr>
            <a:r>
              <a:rPr lang="en-US" sz="1800" dirty="0">
                <a:solidFill>
                  <a:schemeClr val="tx1"/>
                </a:solidFill>
              </a:rPr>
              <a:t>  2000 GSM:18.9x10-6mm/mm/°C</a:t>
            </a:r>
          </a:p>
        </p:txBody>
      </p:sp>
      <p:sp>
        <p:nvSpPr>
          <p:cNvPr id="5" name="Rectangle 101"/>
          <p:cNvSpPr>
            <a:spLocks noChangeArrowheads="1"/>
          </p:cNvSpPr>
          <p:nvPr/>
        </p:nvSpPr>
        <p:spPr bwMode="auto">
          <a:xfrm>
            <a:off x="111211" y="2762936"/>
            <a:ext cx="5091113" cy="641350"/>
          </a:xfrm>
          <a:prstGeom prst="rect">
            <a:avLst/>
          </a:prstGeom>
          <a:noFill/>
          <a:ln w="9525">
            <a:noFill/>
            <a:miter lim="800000"/>
            <a:headEnd/>
            <a:tailEnd/>
          </a:ln>
        </p:spPr>
        <p:txBody>
          <a:bodyPr>
            <a:spAutoFit/>
          </a:bodyPr>
          <a:lstStyle/>
          <a:p>
            <a:r>
              <a:rPr lang="en-US" sz="1800" dirty="0">
                <a:solidFill>
                  <a:schemeClr val="tx1"/>
                </a:solidFill>
              </a:rPr>
              <a:t>Typical shrinkage values @ 55% glass and 2.5mm molded thickness are:</a:t>
            </a:r>
          </a:p>
        </p:txBody>
      </p:sp>
      <p:sp>
        <p:nvSpPr>
          <p:cNvPr id="6" name="Rectangle 100"/>
          <p:cNvSpPr>
            <a:spLocks noChangeArrowheads="1"/>
          </p:cNvSpPr>
          <p:nvPr/>
        </p:nvSpPr>
        <p:spPr bwMode="auto">
          <a:xfrm>
            <a:off x="111211" y="3416986"/>
            <a:ext cx="4572000" cy="1754326"/>
          </a:xfrm>
          <a:prstGeom prst="rect">
            <a:avLst/>
          </a:prstGeom>
          <a:noFill/>
          <a:ln w="9525">
            <a:noFill/>
            <a:miter lim="800000"/>
            <a:headEnd/>
            <a:tailEnd/>
          </a:ln>
        </p:spPr>
        <p:txBody>
          <a:bodyPr>
            <a:spAutoFit/>
          </a:bodyPr>
          <a:lstStyle/>
          <a:p>
            <a:pPr marL="228600" indent="-228600">
              <a:buClr>
                <a:schemeClr val="bg2"/>
              </a:buClr>
              <a:buFontTx/>
              <a:buChar char="•"/>
            </a:pPr>
            <a:r>
              <a:rPr lang="en-US" sz="1800" dirty="0" smtClean="0">
                <a:solidFill>
                  <a:schemeClr val="tx1"/>
                </a:solidFill>
              </a:rPr>
              <a:t>Machine direction: 	0.11 </a:t>
            </a:r>
            <a:r>
              <a:rPr lang="en-US" sz="1800" dirty="0">
                <a:solidFill>
                  <a:schemeClr val="tx1"/>
                </a:solidFill>
              </a:rPr>
              <a:t>x10-3 </a:t>
            </a:r>
            <a:r>
              <a:rPr lang="en-US" sz="1800" dirty="0" smtClean="0">
                <a:solidFill>
                  <a:schemeClr val="tx1"/>
                </a:solidFill>
              </a:rPr>
              <a:t>			mm/mm </a:t>
            </a:r>
            <a:r>
              <a:rPr lang="en-US" sz="1400" dirty="0">
                <a:solidFill>
                  <a:schemeClr val="tx1"/>
                </a:solidFill>
              </a:rPr>
              <a:t>(0.011%)</a:t>
            </a:r>
          </a:p>
          <a:p>
            <a:pPr marL="228600" indent="-228600">
              <a:buFontTx/>
              <a:buChar char="•"/>
            </a:pPr>
            <a:r>
              <a:rPr lang="en-US" sz="1800" dirty="0" smtClean="0">
                <a:solidFill>
                  <a:schemeClr val="tx1"/>
                </a:solidFill>
              </a:rPr>
              <a:t>Transverse </a:t>
            </a:r>
            <a:r>
              <a:rPr lang="en-US" sz="1800" dirty="0">
                <a:solidFill>
                  <a:schemeClr val="tx1"/>
                </a:solidFill>
              </a:rPr>
              <a:t>direction:	0.17 x10-3 </a:t>
            </a:r>
            <a:r>
              <a:rPr lang="en-US" sz="1800" dirty="0" smtClean="0">
                <a:solidFill>
                  <a:schemeClr val="tx1"/>
                </a:solidFill>
              </a:rPr>
              <a:t>			mm/mm </a:t>
            </a:r>
            <a:r>
              <a:rPr lang="en-US" sz="1400" dirty="0">
                <a:solidFill>
                  <a:schemeClr val="tx1"/>
                </a:solidFill>
              </a:rPr>
              <a:t>(0.017%)</a:t>
            </a:r>
          </a:p>
          <a:p>
            <a:pPr marL="228600" indent="-228600">
              <a:buFontTx/>
              <a:buChar char="•"/>
            </a:pPr>
            <a:r>
              <a:rPr lang="en-US" sz="1800" dirty="0" smtClean="0">
                <a:solidFill>
                  <a:schemeClr val="tx1"/>
                </a:solidFill>
              </a:rPr>
              <a:t>Average </a:t>
            </a:r>
            <a:r>
              <a:rPr lang="en-US" sz="1800" dirty="0">
                <a:solidFill>
                  <a:schemeClr val="tx1"/>
                </a:solidFill>
              </a:rPr>
              <a:t>shrinkage:	0.14 x10-3 </a:t>
            </a:r>
            <a:r>
              <a:rPr lang="en-US" sz="1800" dirty="0" smtClean="0">
                <a:solidFill>
                  <a:schemeClr val="tx1"/>
                </a:solidFill>
              </a:rPr>
              <a:t>			mm/mm </a:t>
            </a:r>
            <a:r>
              <a:rPr lang="en-US" sz="1400" dirty="0" smtClean="0">
                <a:solidFill>
                  <a:schemeClr val="tx1"/>
                </a:solidFill>
              </a:rPr>
              <a:t>(0.014%)</a:t>
            </a:r>
            <a:endParaRPr lang="en-US" sz="1400" dirty="0">
              <a:solidFill>
                <a:schemeClr val="tx1"/>
              </a:solidFill>
            </a:endParaRPr>
          </a:p>
        </p:txBody>
      </p:sp>
      <p:sp>
        <p:nvSpPr>
          <p:cNvPr id="7" name="Text Box 103">
            <a:hlinkClick r:id="rId2" action="ppaction://hlinksldjump"/>
          </p:cNvPr>
          <p:cNvSpPr txBox="1">
            <a:spLocks noChangeArrowheads="1"/>
          </p:cNvSpPr>
          <p:nvPr/>
        </p:nvSpPr>
        <p:spPr bwMode="auto">
          <a:xfrm>
            <a:off x="339811" y="5399774"/>
            <a:ext cx="8458200" cy="366712"/>
          </a:xfrm>
          <a:prstGeom prst="rect">
            <a:avLst/>
          </a:prstGeom>
          <a:solidFill>
            <a:srgbClr val="FF781D"/>
          </a:solidFill>
          <a:ln w="9525">
            <a:noFill/>
            <a:miter lim="800000"/>
            <a:headEnd/>
            <a:tailEnd/>
          </a:ln>
          <a:effectLst>
            <a:outerShdw dist="107763" dir="2700000" algn="ctr" rotWithShape="0">
              <a:schemeClr val="tx1"/>
            </a:outerShdw>
          </a:effectLst>
        </p:spPr>
        <p:txBody>
          <a:bodyPr>
            <a:spAutoFit/>
          </a:bodyPr>
          <a:lstStyle/>
          <a:p>
            <a:pPr algn="ctr">
              <a:spcBef>
                <a:spcPct val="50000"/>
              </a:spcBef>
              <a:defRPr/>
            </a:pPr>
            <a:r>
              <a:rPr lang="en-US" sz="1800" b="1" dirty="0">
                <a:solidFill>
                  <a:schemeClr val="bg1"/>
                </a:solidFill>
                <a:cs typeface="Arial" charset="0"/>
              </a:rPr>
              <a:t>In most cases, SuperLite tooling is cut with zero shrinkage allowances.</a:t>
            </a:r>
          </a:p>
        </p:txBody>
      </p:sp>
      <p:grpSp>
        <p:nvGrpSpPr>
          <p:cNvPr id="8" name="Group 3"/>
          <p:cNvGrpSpPr>
            <a:grpSpLocks noChangeAspect="1"/>
          </p:cNvGrpSpPr>
          <p:nvPr/>
        </p:nvGrpSpPr>
        <p:grpSpPr bwMode="auto">
          <a:xfrm>
            <a:off x="4911811" y="2185086"/>
            <a:ext cx="3724275" cy="2611437"/>
            <a:chOff x="724" y="1043"/>
            <a:chExt cx="4304" cy="3017"/>
          </a:xfrm>
        </p:grpSpPr>
        <p:grpSp>
          <p:nvGrpSpPr>
            <p:cNvPr id="9" name="Group 4"/>
            <p:cNvGrpSpPr>
              <a:grpSpLocks noChangeAspect="1"/>
            </p:cNvGrpSpPr>
            <p:nvPr/>
          </p:nvGrpSpPr>
          <p:grpSpPr bwMode="auto">
            <a:xfrm>
              <a:off x="724" y="1043"/>
              <a:ext cx="4300" cy="3015"/>
              <a:chOff x="724" y="1043"/>
              <a:chExt cx="4300" cy="3015"/>
            </a:xfrm>
          </p:grpSpPr>
          <p:sp>
            <p:nvSpPr>
              <p:cNvPr id="18" name="Rectangle 5"/>
              <p:cNvSpPr>
                <a:spLocks noChangeAspect="1" noChangeArrowheads="1"/>
              </p:cNvSpPr>
              <p:nvPr/>
            </p:nvSpPr>
            <p:spPr bwMode="auto">
              <a:xfrm>
                <a:off x="724" y="1043"/>
                <a:ext cx="4300" cy="3015"/>
              </a:xfrm>
              <a:prstGeom prst="rect">
                <a:avLst/>
              </a:prstGeom>
              <a:solidFill>
                <a:srgbClr val="FFFFFF"/>
              </a:solidFill>
              <a:ln w="0">
                <a:solidFill>
                  <a:srgbClr val="000000"/>
                </a:solidFill>
                <a:miter lim="800000"/>
                <a:headEnd/>
                <a:tailEnd/>
              </a:ln>
            </p:spPr>
            <p:txBody>
              <a:bodyPr/>
              <a:lstStyle/>
              <a:p>
                <a:endParaRPr lang="en-US"/>
              </a:p>
            </p:txBody>
          </p:sp>
          <p:sp>
            <p:nvSpPr>
              <p:cNvPr id="19" name="Freeform 6"/>
              <p:cNvSpPr>
                <a:spLocks noChangeAspect="1"/>
              </p:cNvSpPr>
              <p:nvPr/>
            </p:nvSpPr>
            <p:spPr bwMode="auto">
              <a:xfrm>
                <a:off x="1302" y="3473"/>
                <a:ext cx="3605" cy="126"/>
              </a:xfrm>
              <a:custGeom>
                <a:avLst/>
                <a:gdLst>
                  <a:gd name="T0" fmla="*/ 0 w 3605"/>
                  <a:gd name="T1" fmla="*/ 126 h 126"/>
                  <a:gd name="T2" fmla="*/ 172 w 3605"/>
                  <a:gd name="T3" fmla="*/ 0 h 126"/>
                  <a:gd name="T4" fmla="*/ 3605 w 3605"/>
                  <a:gd name="T5" fmla="*/ 0 h 126"/>
                  <a:gd name="T6" fmla="*/ 3433 w 3605"/>
                  <a:gd name="T7" fmla="*/ 126 h 126"/>
                  <a:gd name="T8" fmla="*/ 0 w 3605"/>
                  <a:gd name="T9" fmla="*/ 126 h 126"/>
                  <a:gd name="T10" fmla="*/ 0 60000 65536"/>
                  <a:gd name="T11" fmla="*/ 0 60000 65536"/>
                  <a:gd name="T12" fmla="*/ 0 60000 65536"/>
                  <a:gd name="T13" fmla="*/ 0 60000 65536"/>
                  <a:gd name="T14" fmla="*/ 0 60000 65536"/>
                  <a:gd name="T15" fmla="*/ 0 w 3605"/>
                  <a:gd name="T16" fmla="*/ 0 h 126"/>
                  <a:gd name="T17" fmla="*/ 3605 w 3605"/>
                  <a:gd name="T18" fmla="*/ 126 h 126"/>
                </a:gdLst>
                <a:ahLst/>
                <a:cxnLst>
                  <a:cxn ang="T10">
                    <a:pos x="T0" y="T1"/>
                  </a:cxn>
                  <a:cxn ang="T11">
                    <a:pos x="T2" y="T3"/>
                  </a:cxn>
                  <a:cxn ang="T12">
                    <a:pos x="T4" y="T5"/>
                  </a:cxn>
                  <a:cxn ang="T13">
                    <a:pos x="T6" y="T7"/>
                  </a:cxn>
                  <a:cxn ang="T14">
                    <a:pos x="T8" y="T9"/>
                  </a:cxn>
                </a:cxnLst>
                <a:rect l="T15" t="T16" r="T17" b="T18"/>
                <a:pathLst>
                  <a:path w="3605" h="126">
                    <a:moveTo>
                      <a:pt x="0" y="126"/>
                    </a:moveTo>
                    <a:lnTo>
                      <a:pt x="172" y="0"/>
                    </a:lnTo>
                    <a:lnTo>
                      <a:pt x="3605" y="0"/>
                    </a:lnTo>
                    <a:lnTo>
                      <a:pt x="3433" y="126"/>
                    </a:lnTo>
                    <a:lnTo>
                      <a:pt x="0" y="126"/>
                    </a:lnTo>
                    <a:close/>
                  </a:path>
                </a:pathLst>
              </a:custGeom>
              <a:solidFill>
                <a:srgbClr val="FFFFFF"/>
              </a:solidFill>
              <a:ln w="9525">
                <a:noFill/>
                <a:round/>
                <a:headEnd/>
                <a:tailEnd/>
              </a:ln>
            </p:spPr>
            <p:txBody>
              <a:bodyPr/>
              <a:lstStyle/>
              <a:p>
                <a:endParaRPr lang="en-US"/>
              </a:p>
            </p:txBody>
          </p:sp>
          <p:sp>
            <p:nvSpPr>
              <p:cNvPr id="20" name="Freeform 7"/>
              <p:cNvSpPr>
                <a:spLocks noChangeAspect="1"/>
              </p:cNvSpPr>
              <p:nvPr/>
            </p:nvSpPr>
            <p:spPr bwMode="auto">
              <a:xfrm>
                <a:off x="1302" y="1287"/>
                <a:ext cx="172" cy="2312"/>
              </a:xfrm>
              <a:custGeom>
                <a:avLst/>
                <a:gdLst>
                  <a:gd name="T0" fmla="*/ 0 w 172"/>
                  <a:gd name="T1" fmla="*/ 2312 h 2312"/>
                  <a:gd name="T2" fmla="*/ 0 w 172"/>
                  <a:gd name="T3" fmla="*/ 125 h 2312"/>
                  <a:gd name="T4" fmla="*/ 172 w 172"/>
                  <a:gd name="T5" fmla="*/ 0 h 2312"/>
                  <a:gd name="T6" fmla="*/ 172 w 172"/>
                  <a:gd name="T7" fmla="*/ 2186 h 2312"/>
                  <a:gd name="T8" fmla="*/ 0 w 172"/>
                  <a:gd name="T9" fmla="*/ 2312 h 2312"/>
                  <a:gd name="T10" fmla="*/ 0 60000 65536"/>
                  <a:gd name="T11" fmla="*/ 0 60000 65536"/>
                  <a:gd name="T12" fmla="*/ 0 60000 65536"/>
                  <a:gd name="T13" fmla="*/ 0 60000 65536"/>
                  <a:gd name="T14" fmla="*/ 0 60000 65536"/>
                  <a:gd name="T15" fmla="*/ 0 w 172"/>
                  <a:gd name="T16" fmla="*/ 0 h 2312"/>
                  <a:gd name="T17" fmla="*/ 172 w 172"/>
                  <a:gd name="T18" fmla="*/ 2312 h 2312"/>
                </a:gdLst>
                <a:ahLst/>
                <a:cxnLst>
                  <a:cxn ang="T10">
                    <a:pos x="T0" y="T1"/>
                  </a:cxn>
                  <a:cxn ang="T11">
                    <a:pos x="T2" y="T3"/>
                  </a:cxn>
                  <a:cxn ang="T12">
                    <a:pos x="T4" y="T5"/>
                  </a:cxn>
                  <a:cxn ang="T13">
                    <a:pos x="T6" y="T7"/>
                  </a:cxn>
                  <a:cxn ang="T14">
                    <a:pos x="T8" y="T9"/>
                  </a:cxn>
                </a:cxnLst>
                <a:rect l="T15" t="T16" r="T17" b="T18"/>
                <a:pathLst>
                  <a:path w="172" h="2312">
                    <a:moveTo>
                      <a:pt x="0" y="2312"/>
                    </a:moveTo>
                    <a:lnTo>
                      <a:pt x="0" y="125"/>
                    </a:lnTo>
                    <a:lnTo>
                      <a:pt x="172" y="0"/>
                    </a:lnTo>
                    <a:lnTo>
                      <a:pt x="172" y="2186"/>
                    </a:lnTo>
                    <a:lnTo>
                      <a:pt x="0" y="2312"/>
                    </a:lnTo>
                    <a:close/>
                  </a:path>
                </a:pathLst>
              </a:custGeom>
              <a:solidFill>
                <a:srgbClr val="FFFFFF"/>
              </a:solidFill>
              <a:ln w="9525">
                <a:noFill/>
                <a:round/>
                <a:headEnd/>
                <a:tailEnd/>
              </a:ln>
            </p:spPr>
            <p:txBody>
              <a:bodyPr/>
              <a:lstStyle/>
              <a:p>
                <a:endParaRPr lang="en-US"/>
              </a:p>
            </p:txBody>
          </p:sp>
          <p:sp>
            <p:nvSpPr>
              <p:cNvPr id="21" name="Rectangle 8"/>
              <p:cNvSpPr>
                <a:spLocks noChangeAspect="1" noChangeArrowheads="1"/>
              </p:cNvSpPr>
              <p:nvPr/>
            </p:nvSpPr>
            <p:spPr bwMode="auto">
              <a:xfrm>
                <a:off x="1474" y="1287"/>
                <a:ext cx="3433" cy="2186"/>
              </a:xfrm>
              <a:prstGeom prst="rect">
                <a:avLst/>
              </a:prstGeom>
              <a:solidFill>
                <a:srgbClr val="FFFFFF"/>
              </a:solidFill>
              <a:ln w="9525">
                <a:noFill/>
                <a:miter lim="800000"/>
                <a:headEnd/>
                <a:tailEnd/>
              </a:ln>
            </p:spPr>
            <p:txBody>
              <a:bodyPr/>
              <a:lstStyle/>
              <a:p>
                <a:endParaRPr lang="en-US"/>
              </a:p>
            </p:txBody>
          </p:sp>
          <p:sp>
            <p:nvSpPr>
              <p:cNvPr id="22" name="Freeform 9"/>
              <p:cNvSpPr>
                <a:spLocks noChangeAspect="1"/>
              </p:cNvSpPr>
              <p:nvPr/>
            </p:nvSpPr>
            <p:spPr bwMode="auto">
              <a:xfrm>
                <a:off x="1302" y="3473"/>
                <a:ext cx="3605" cy="126"/>
              </a:xfrm>
              <a:custGeom>
                <a:avLst/>
                <a:gdLst>
                  <a:gd name="T0" fmla="*/ 0 w 524"/>
                  <a:gd name="T1" fmla="*/ 14823775 h 18"/>
                  <a:gd name="T2" fmla="*/ 18233222 w 524"/>
                  <a:gd name="T3" fmla="*/ 0 h 18"/>
                  <a:gd name="T4" fmla="*/ 382257400 w 524"/>
                  <a:gd name="T5" fmla="*/ 0 h 18"/>
                  <a:gd name="T6" fmla="*/ 0 60000 65536"/>
                  <a:gd name="T7" fmla="*/ 0 60000 65536"/>
                  <a:gd name="T8" fmla="*/ 0 60000 65536"/>
                  <a:gd name="T9" fmla="*/ 0 w 524"/>
                  <a:gd name="T10" fmla="*/ 0 h 18"/>
                  <a:gd name="T11" fmla="*/ 524 w 524"/>
                  <a:gd name="T12" fmla="*/ 18 h 18"/>
                </a:gdLst>
                <a:ahLst/>
                <a:cxnLst>
                  <a:cxn ang="T6">
                    <a:pos x="T0" y="T1"/>
                  </a:cxn>
                  <a:cxn ang="T7">
                    <a:pos x="T2" y="T3"/>
                  </a:cxn>
                  <a:cxn ang="T8">
                    <a:pos x="T4" y="T5"/>
                  </a:cxn>
                </a:cxnLst>
                <a:rect l="T9" t="T10" r="T11" b="T12"/>
                <a:pathLst>
                  <a:path w="524" h="18">
                    <a:moveTo>
                      <a:pt x="0" y="18"/>
                    </a:moveTo>
                    <a:lnTo>
                      <a:pt x="25" y="0"/>
                    </a:lnTo>
                    <a:lnTo>
                      <a:pt x="524" y="0"/>
                    </a:lnTo>
                  </a:path>
                </a:pathLst>
              </a:custGeom>
              <a:noFill/>
              <a:ln w="0">
                <a:solidFill>
                  <a:srgbClr val="000000"/>
                </a:solidFill>
                <a:prstDash val="sysDot"/>
                <a:round/>
                <a:headEnd/>
                <a:tailEnd/>
              </a:ln>
            </p:spPr>
            <p:txBody>
              <a:bodyPr/>
              <a:lstStyle/>
              <a:p>
                <a:endParaRPr lang="en-US"/>
              </a:p>
            </p:txBody>
          </p:sp>
          <p:sp>
            <p:nvSpPr>
              <p:cNvPr id="23" name="Freeform 10"/>
              <p:cNvSpPr>
                <a:spLocks noChangeAspect="1"/>
              </p:cNvSpPr>
              <p:nvPr/>
            </p:nvSpPr>
            <p:spPr bwMode="auto">
              <a:xfrm>
                <a:off x="1302" y="2923"/>
                <a:ext cx="3605" cy="132"/>
              </a:xfrm>
              <a:custGeom>
                <a:avLst/>
                <a:gdLst>
                  <a:gd name="T0" fmla="*/ 0 w 524"/>
                  <a:gd name="T1" fmla="*/ 14841970 h 19"/>
                  <a:gd name="T2" fmla="*/ 18233222 w 524"/>
                  <a:gd name="T3" fmla="*/ 0 h 19"/>
                  <a:gd name="T4" fmla="*/ 382257400 w 524"/>
                  <a:gd name="T5" fmla="*/ 0 h 19"/>
                  <a:gd name="T6" fmla="*/ 0 60000 65536"/>
                  <a:gd name="T7" fmla="*/ 0 60000 65536"/>
                  <a:gd name="T8" fmla="*/ 0 60000 65536"/>
                  <a:gd name="T9" fmla="*/ 0 w 524"/>
                  <a:gd name="T10" fmla="*/ 0 h 19"/>
                  <a:gd name="T11" fmla="*/ 524 w 524"/>
                  <a:gd name="T12" fmla="*/ 19 h 19"/>
                </a:gdLst>
                <a:ahLst/>
                <a:cxnLst>
                  <a:cxn ang="T6">
                    <a:pos x="T0" y="T1"/>
                  </a:cxn>
                  <a:cxn ang="T7">
                    <a:pos x="T2" y="T3"/>
                  </a:cxn>
                  <a:cxn ang="T8">
                    <a:pos x="T4" y="T5"/>
                  </a:cxn>
                </a:cxnLst>
                <a:rect l="T9" t="T10" r="T11" b="T12"/>
                <a:pathLst>
                  <a:path w="524" h="19">
                    <a:moveTo>
                      <a:pt x="0" y="19"/>
                    </a:moveTo>
                    <a:lnTo>
                      <a:pt x="25" y="0"/>
                    </a:lnTo>
                    <a:lnTo>
                      <a:pt x="524" y="0"/>
                    </a:lnTo>
                  </a:path>
                </a:pathLst>
              </a:custGeom>
              <a:noFill/>
              <a:ln w="0">
                <a:solidFill>
                  <a:srgbClr val="000000"/>
                </a:solidFill>
                <a:prstDash val="sysDot"/>
                <a:round/>
                <a:headEnd/>
                <a:tailEnd/>
              </a:ln>
            </p:spPr>
            <p:txBody>
              <a:bodyPr/>
              <a:lstStyle/>
              <a:p>
                <a:endParaRPr lang="en-US"/>
              </a:p>
            </p:txBody>
          </p:sp>
          <p:sp>
            <p:nvSpPr>
              <p:cNvPr id="24" name="Freeform 11"/>
              <p:cNvSpPr>
                <a:spLocks noChangeAspect="1"/>
              </p:cNvSpPr>
              <p:nvPr/>
            </p:nvSpPr>
            <p:spPr bwMode="auto">
              <a:xfrm>
                <a:off x="1302" y="2380"/>
                <a:ext cx="3605" cy="125"/>
              </a:xfrm>
              <a:custGeom>
                <a:avLst/>
                <a:gdLst>
                  <a:gd name="T0" fmla="*/ 0 w 524"/>
                  <a:gd name="T1" fmla="*/ 14019143 h 18"/>
                  <a:gd name="T2" fmla="*/ 18233222 w 524"/>
                  <a:gd name="T3" fmla="*/ 0 h 18"/>
                  <a:gd name="T4" fmla="*/ 382257400 w 524"/>
                  <a:gd name="T5" fmla="*/ 0 h 18"/>
                  <a:gd name="T6" fmla="*/ 0 60000 65536"/>
                  <a:gd name="T7" fmla="*/ 0 60000 65536"/>
                  <a:gd name="T8" fmla="*/ 0 60000 65536"/>
                  <a:gd name="T9" fmla="*/ 0 w 524"/>
                  <a:gd name="T10" fmla="*/ 0 h 18"/>
                  <a:gd name="T11" fmla="*/ 524 w 524"/>
                  <a:gd name="T12" fmla="*/ 18 h 18"/>
                </a:gdLst>
                <a:ahLst/>
                <a:cxnLst>
                  <a:cxn ang="T6">
                    <a:pos x="T0" y="T1"/>
                  </a:cxn>
                  <a:cxn ang="T7">
                    <a:pos x="T2" y="T3"/>
                  </a:cxn>
                  <a:cxn ang="T8">
                    <a:pos x="T4" y="T5"/>
                  </a:cxn>
                </a:cxnLst>
                <a:rect l="T9" t="T10" r="T11" b="T12"/>
                <a:pathLst>
                  <a:path w="524" h="18">
                    <a:moveTo>
                      <a:pt x="0" y="18"/>
                    </a:moveTo>
                    <a:lnTo>
                      <a:pt x="25" y="0"/>
                    </a:lnTo>
                    <a:lnTo>
                      <a:pt x="524" y="0"/>
                    </a:lnTo>
                  </a:path>
                </a:pathLst>
              </a:custGeom>
              <a:noFill/>
              <a:ln w="0">
                <a:solidFill>
                  <a:srgbClr val="000000"/>
                </a:solidFill>
                <a:prstDash val="sysDot"/>
                <a:round/>
                <a:headEnd/>
                <a:tailEnd/>
              </a:ln>
            </p:spPr>
            <p:txBody>
              <a:bodyPr/>
              <a:lstStyle/>
              <a:p>
                <a:endParaRPr lang="en-US"/>
              </a:p>
            </p:txBody>
          </p:sp>
          <p:sp>
            <p:nvSpPr>
              <p:cNvPr id="25" name="Freeform 12"/>
              <p:cNvSpPr>
                <a:spLocks noChangeAspect="1"/>
              </p:cNvSpPr>
              <p:nvPr/>
            </p:nvSpPr>
            <p:spPr bwMode="auto">
              <a:xfrm>
                <a:off x="1302" y="1830"/>
                <a:ext cx="3605" cy="132"/>
              </a:xfrm>
              <a:custGeom>
                <a:avLst/>
                <a:gdLst>
                  <a:gd name="T0" fmla="*/ 0 w 524"/>
                  <a:gd name="T1" fmla="*/ 14841970 h 19"/>
                  <a:gd name="T2" fmla="*/ 18233222 w 524"/>
                  <a:gd name="T3" fmla="*/ 0 h 19"/>
                  <a:gd name="T4" fmla="*/ 382257400 w 524"/>
                  <a:gd name="T5" fmla="*/ 0 h 19"/>
                  <a:gd name="T6" fmla="*/ 0 60000 65536"/>
                  <a:gd name="T7" fmla="*/ 0 60000 65536"/>
                  <a:gd name="T8" fmla="*/ 0 60000 65536"/>
                  <a:gd name="T9" fmla="*/ 0 w 524"/>
                  <a:gd name="T10" fmla="*/ 0 h 19"/>
                  <a:gd name="T11" fmla="*/ 524 w 524"/>
                  <a:gd name="T12" fmla="*/ 19 h 19"/>
                </a:gdLst>
                <a:ahLst/>
                <a:cxnLst>
                  <a:cxn ang="T6">
                    <a:pos x="T0" y="T1"/>
                  </a:cxn>
                  <a:cxn ang="T7">
                    <a:pos x="T2" y="T3"/>
                  </a:cxn>
                  <a:cxn ang="T8">
                    <a:pos x="T4" y="T5"/>
                  </a:cxn>
                </a:cxnLst>
                <a:rect l="T9" t="T10" r="T11" b="T12"/>
                <a:pathLst>
                  <a:path w="524" h="19">
                    <a:moveTo>
                      <a:pt x="0" y="19"/>
                    </a:moveTo>
                    <a:lnTo>
                      <a:pt x="25" y="0"/>
                    </a:lnTo>
                    <a:lnTo>
                      <a:pt x="524" y="0"/>
                    </a:lnTo>
                  </a:path>
                </a:pathLst>
              </a:custGeom>
              <a:noFill/>
              <a:ln w="0">
                <a:solidFill>
                  <a:srgbClr val="000000"/>
                </a:solidFill>
                <a:prstDash val="sysDot"/>
                <a:round/>
                <a:headEnd/>
                <a:tailEnd/>
              </a:ln>
            </p:spPr>
            <p:txBody>
              <a:bodyPr/>
              <a:lstStyle/>
              <a:p>
                <a:endParaRPr lang="en-US"/>
              </a:p>
            </p:txBody>
          </p:sp>
          <p:sp>
            <p:nvSpPr>
              <p:cNvPr id="26" name="Freeform 13"/>
              <p:cNvSpPr>
                <a:spLocks noChangeAspect="1"/>
              </p:cNvSpPr>
              <p:nvPr/>
            </p:nvSpPr>
            <p:spPr bwMode="auto">
              <a:xfrm>
                <a:off x="1302" y="1287"/>
                <a:ext cx="3605" cy="125"/>
              </a:xfrm>
              <a:custGeom>
                <a:avLst/>
                <a:gdLst>
                  <a:gd name="T0" fmla="*/ 0 w 524"/>
                  <a:gd name="T1" fmla="*/ 14019143 h 18"/>
                  <a:gd name="T2" fmla="*/ 18233222 w 524"/>
                  <a:gd name="T3" fmla="*/ 0 h 18"/>
                  <a:gd name="T4" fmla="*/ 382257400 w 524"/>
                  <a:gd name="T5" fmla="*/ 0 h 18"/>
                  <a:gd name="T6" fmla="*/ 0 60000 65536"/>
                  <a:gd name="T7" fmla="*/ 0 60000 65536"/>
                  <a:gd name="T8" fmla="*/ 0 60000 65536"/>
                  <a:gd name="T9" fmla="*/ 0 w 524"/>
                  <a:gd name="T10" fmla="*/ 0 h 18"/>
                  <a:gd name="T11" fmla="*/ 524 w 524"/>
                  <a:gd name="T12" fmla="*/ 18 h 18"/>
                </a:gdLst>
                <a:ahLst/>
                <a:cxnLst>
                  <a:cxn ang="T6">
                    <a:pos x="T0" y="T1"/>
                  </a:cxn>
                  <a:cxn ang="T7">
                    <a:pos x="T2" y="T3"/>
                  </a:cxn>
                  <a:cxn ang="T8">
                    <a:pos x="T4" y="T5"/>
                  </a:cxn>
                </a:cxnLst>
                <a:rect l="T9" t="T10" r="T11" b="T12"/>
                <a:pathLst>
                  <a:path w="524" h="18">
                    <a:moveTo>
                      <a:pt x="0" y="18"/>
                    </a:moveTo>
                    <a:lnTo>
                      <a:pt x="25" y="0"/>
                    </a:lnTo>
                    <a:lnTo>
                      <a:pt x="524" y="0"/>
                    </a:lnTo>
                  </a:path>
                </a:pathLst>
              </a:custGeom>
              <a:noFill/>
              <a:ln w="0">
                <a:solidFill>
                  <a:srgbClr val="000000"/>
                </a:solidFill>
                <a:prstDash val="sysDot"/>
                <a:round/>
                <a:headEnd/>
                <a:tailEnd/>
              </a:ln>
            </p:spPr>
            <p:txBody>
              <a:bodyPr/>
              <a:lstStyle/>
              <a:p>
                <a:endParaRPr lang="en-US"/>
              </a:p>
            </p:txBody>
          </p:sp>
          <p:sp>
            <p:nvSpPr>
              <p:cNvPr id="27" name="Freeform 14"/>
              <p:cNvSpPr>
                <a:spLocks noChangeAspect="1"/>
              </p:cNvSpPr>
              <p:nvPr/>
            </p:nvSpPr>
            <p:spPr bwMode="auto">
              <a:xfrm>
                <a:off x="1302" y="3473"/>
                <a:ext cx="3605" cy="126"/>
              </a:xfrm>
              <a:custGeom>
                <a:avLst/>
                <a:gdLst>
                  <a:gd name="T0" fmla="*/ 3605 w 3605"/>
                  <a:gd name="T1" fmla="*/ 0 h 126"/>
                  <a:gd name="T2" fmla="*/ 3433 w 3605"/>
                  <a:gd name="T3" fmla="*/ 126 h 126"/>
                  <a:gd name="T4" fmla="*/ 0 w 3605"/>
                  <a:gd name="T5" fmla="*/ 126 h 126"/>
                  <a:gd name="T6" fmla="*/ 172 w 3605"/>
                  <a:gd name="T7" fmla="*/ 0 h 126"/>
                  <a:gd name="T8" fmla="*/ 3605 w 3605"/>
                  <a:gd name="T9" fmla="*/ 0 h 126"/>
                  <a:gd name="T10" fmla="*/ 0 60000 65536"/>
                  <a:gd name="T11" fmla="*/ 0 60000 65536"/>
                  <a:gd name="T12" fmla="*/ 0 60000 65536"/>
                  <a:gd name="T13" fmla="*/ 0 60000 65536"/>
                  <a:gd name="T14" fmla="*/ 0 60000 65536"/>
                  <a:gd name="T15" fmla="*/ 0 w 3605"/>
                  <a:gd name="T16" fmla="*/ 0 h 126"/>
                  <a:gd name="T17" fmla="*/ 3605 w 3605"/>
                  <a:gd name="T18" fmla="*/ 126 h 126"/>
                </a:gdLst>
                <a:ahLst/>
                <a:cxnLst>
                  <a:cxn ang="T10">
                    <a:pos x="T0" y="T1"/>
                  </a:cxn>
                  <a:cxn ang="T11">
                    <a:pos x="T2" y="T3"/>
                  </a:cxn>
                  <a:cxn ang="T12">
                    <a:pos x="T4" y="T5"/>
                  </a:cxn>
                  <a:cxn ang="T13">
                    <a:pos x="T6" y="T7"/>
                  </a:cxn>
                  <a:cxn ang="T14">
                    <a:pos x="T8" y="T9"/>
                  </a:cxn>
                </a:cxnLst>
                <a:rect l="T15" t="T16" r="T17" b="T18"/>
                <a:pathLst>
                  <a:path w="3605" h="126">
                    <a:moveTo>
                      <a:pt x="3605" y="0"/>
                    </a:moveTo>
                    <a:lnTo>
                      <a:pt x="3433" y="126"/>
                    </a:lnTo>
                    <a:lnTo>
                      <a:pt x="0" y="126"/>
                    </a:lnTo>
                    <a:lnTo>
                      <a:pt x="172" y="0"/>
                    </a:lnTo>
                    <a:lnTo>
                      <a:pt x="3605" y="0"/>
                    </a:lnTo>
                    <a:close/>
                  </a:path>
                </a:pathLst>
              </a:custGeom>
              <a:noFill/>
              <a:ln w="0">
                <a:solidFill>
                  <a:srgbClr val="000000"/>
                </a:solidFill>
                <a:round/>
                <a:headEnd/>
                <a:tailEnd/>
              </a:ln>
            </p:spPr>
            <p:txBody>
              <a:bodyPr/>
              <a:lstStyle/>
              <a:p>
                <a:endParaRPr lang="en-US"/>
              </a:p>
            </p:txBody>
          </p:sp>
          <p:sp>
            <p:nvSpPr>
              <p:cNvPr id="28" name="Freeform 15"/>
              <p:cNvSpPr>
                <a:spLocks noChangeAspect="1"/>
              </p:cNvSpPr>
              <p:nvPr/>
            </p:nvSpPr>
            <p:spPr bwMode="auto">
              <a:xfrm>
                <a:off x="1302" y="1287"/>
                <a:ext cx="172" cy="2312"/>
              </a:xfrm>
              <a:custGeom>
                <a:avLst/>
                <a:gdLst>
                  <a:gd name="T0" fmla="*/ 0 w 172"/>
                  <a:gd name="T1" fmla="*/ 2312 h 2312"/>
                  <a:gd name="T2" fmla="*/ 0 w 172"/>
                  <a:gd name="T3" fmla="*/ 125 h 2312"/>
                  <a:gd name="T4" fmla="*/ 172 w 172"/>
                  <a:gd name="T5" fmla="*/ 0 h 2312"/>
                  <a:gd name="T6" fmla="*/ 172 w 172"/>
                  <a:gd name="T7" fmla="*/ 2186 h 2312"/>
                  <a:gd name="T8" fmla="*/ 0 w 172"/>
                  <a:gd name="T9" fmla="*/ 2312 h 2312"/>
                  <a:gd name="T10" fmla="*/ 0 60000 65536"/>
                  <a:gd name="T11" fmla="*/ 0 60000 65536"/>
                  <a:gd name="T12" fmla="*/ 0 60000 65536"/>
                  <a:gd name="T13" fmla="*/ 0 60000 65536"/>
                  <a:gd name="T14" fmla="*/ 0 60000 65536"/>
                  <a:gd name="T15" fmla="*/ 0 w 172"/>
                  <a:gd name="T16" fmla="*/ 0 h 2312"/>
                  <a:gd name="T17" fmla="*/ 172 w 172"/>
                  <a:gd name="T18" fmla="*/ 2312 h 2312"/>
                </a:gdLst>
                <a:ahLst/>
                <a:cxnLst>
                  <a:cxn ang="T10">
                    <a:pos x="T0" y="T1"/>
                  </a:cxn>
                  <a:cxn ang="T11">
                    <a:pos x="T2" y="T3"/>
                  </a:cxn>
                  <a:cxn ang="T12">
                    <a:pos x="T4" y="T5"/>
                  </a:cxn>
                  <a:cxn ang="T13">
                    <a:pos x="T6" y="T7"/>
                  </a:cxn>
                  <a:cxn ang="T14">
                    <a:pos x="T8" y="T9"/>
                  </a:cxn>
                </a:cxnLst>
                <a:rect l="T15" t="T16" r="T17" b="T18"/>
                <a:pathLst>
                  <a:path w="172" h="2312">
                    <a:moveTo>
                      <a:pt x="0" y="2312"/>
                    </a:moveTo>
                    <a:lnTo>
                      <a:pt x="0" y="125"/>
                    </a:lnTo>
                    <a:lnTo>
                      <a:pt x="172" y="0"/>
                    </a:lnTo>
                    <a:lnTo>
                      <a:pt x="172" y="2186"/>
                    </a:lnTo>
                    <a:lnTo>
                      <a:pt x="0" y="2312"/>
                    </a:lnTo>
                    <a:close/>
                  </a:path>
                </a:pathLst>
              </a:custGeom>
              <a:noFill/>
              <a:ln w="11113">
                <a:solidFill>
                  <a:srgbClr val="000000"/>
                </a:solidFill>
                <a:round/>
                <a:headEnd/>
                <a:tailEnd/>
              </a:ln>
            </p:spPr>
            <p:txBody>
              <a:bodyPr/>
              <a:lstStyle/>
              <a:p>
                <a:endParaRPr lang="en-US"/>
              </a:p>
            </p:txBody>
          </p:sp>
          <p:sp>
            <p:nvSpPr>
              <p:cNvPr id="29" name="Rectangle 16"/>
              <p:cNvSpPr>
                <a:spLocks noChangeAspect="1" noChangeArrowheads="1"/>
              </p:cNvSpPr>
              <p:nvPr/>
            </p:nvSpPr>
            <p:spPr bwMode="auto">
              <a:xfrm>
                <a:off x="1474" y="1287"/>
                <a:ext cx="3433" cy="2186"/>
              </a:xfrm>
              <a:prstGeom prst="rect">
                <a:avLst/>
              </a:prstGeom>
              <a:noFill/>
              <a:ln w="11113">
                <a:solidFill>
                  <a:srgbClr val="000000"/>
                </a:solidFill>
                <a:miter lim="800000"/>
                <a:headEnd/>
                <a:tailEnd/>
              </a:ln>
            </p:spPr>
            <p:txBody>
              <a:bodyPr/>
              <a:lstStyle/>
              <a:p>
                <a:endParaRPr lang="en-US"/>
              </a:p>
            </p:txBody>
          </p:sp>
          <p:sp>
            <p:nvSpPr>
              <p:cNvPr id="30" name="Freeform 17"/>
              <p:cNvSpPr>
                <a:spLocks noChangeAspect="1"/>
              </p:cNvSpPr>
              <p:nvPr/>
            </p:nvSpPr>
            <p:spPr bwMode="auto">
              <a:xfrm>
                <a:off x="1736" y="3411"/>
                <a:ext cx="165" cy="188"/>
              </a:xfrm>
              <a:custGeom>
                <a:avLst/>
                <a:gdLst>
                  <a:gd name="T0" fmla="*/ 0 w 165"/>
                  <a:gd name="T1" fmla="*/ 188 h 188"/>
                  <a:gd name="T2" fmla="*/ 0 w 165"/>
                  <a:gd name="T3" fmla="*/ 132 h 188"/>
                  <a:gd name="T4" fmla="*/ 165 w 165"/>
                  <a:gd name="T5" fmla="*/ 0 h 188"/>
                  <a:gd name="T6" fmla="*/ 165 w 165"/>
                  <a:gd name="T7" fmla="*/ 62 h 188"/>
                  <a:gd name="T8" fmla="*/ 0 w 165"/>
                  <a:gd name="T9" fmla="*/ 188 h 188"/>
                  <a:gd name="T10" fmla="*/ 0 60000 65536"/>
                  <a:gd name="T11" fmla="*/ 0 60000 65536"/>
                  <a:gd name="T12" fmla="*/ 0 60000 65536"/>
                  <a:gd name="T13" fmla="*/ 0 60000 65536"/>
                  <a:gd name="T14" fmla="*/ 0 60000 65536"/>
                  <a:gd name="T15" fmla="*/ 0 w 165"/>
                  <a:gd name="T16" fmla="*/ 0 h 188"/>
                  <a:gd name="T17" fmla="*/ 165 w 165"/>
                  <a:gd name="T18" fmla="*/ 188 h 188"/>
                </a:gdLst>
                <a:ahLst/>
                <a:cxnLst>
                  <a:cxn ang="T10">
                    <a:pos x="T0" y="T1"/>
                  </a:cxn>
                  <a:cxn ang="T11">
                    <a:pos x="T2" y="T3"/>
                  </a:cxn>
                  <a:cxn ang="T12">
                    <a:pos x="T4" y="T5"/>
                  </a:cxn>
                  <a:cxn ang="T13">
                    <a:pos x="T6" y="T7"/>
                  </a:cxn>
                  <a:cxn ang="T14">
                    <a:pos x="T8" y="T9"/>
                  </a:cxn>
                </a:cxnLst>
                <a:rect l="T15" t="T16" r="T17" b="T18"/>
                <a:pathLst>
                  <a:path w="165" h="188">
                    <a:moveTo>
                      <a:pt x="0" y="188"/>
                    </a:moveTo>
                    <a:lnTo>
                      <a:pt x="0" y="132"/>
                    </a:lnTo>
                    <a:lnTo>
                      <a:pt x="165" y="0"/>
                    </a:lnTo>
                    <a:lnTo>
                      <a:pt x="165" y="62"/>
                    </a:lnTo>
                    <a:lnTo>
                      <a:pt x="0" y="188"/>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31" name="Freeform 18"/>
              <p:cNvSpPr>
                <a:spLocks noChangeAspect="1"/>
              </p:cNvSpPr>
              <p:nvPr/>
            </p:nvSpPr>
            <p:spPr bwMode="auto">
              <a:xfrm>
                <a:off x="1736" y="3411"/>
                <a:ext cx="165" cy="188"/>
              </a:xfrm>
              <a:custGeom>
                <a:avLst/>
                <a:gdLst>
                  <a:gd name="T0" fmla="*/ 0 w 165"/>
                  <a:gd name="T1" fmla="*/ 188 h 188"/>
                  <a:gd name="T2" fmla="*/ 0 w 165"/>
                  <a:gd name="T3" fmla="*/ 132 h 188"/>
                  <a:gd name="T4" fmla="*/ 165 w 165"/>
                  <a:gd name="T5" fmla="*/ 0 h 188"/>
                  <a:gd name="T6" fmla="*/ 165 w 165"/>
                  <a:gd name="T7" fmla="*/ 62 h 188"/>
                  <a:gd name="T8" fmla="*/ 0 w 165"/>
                  <a:gd name="T9" fmla="*/ 188 h 188"/>
                  <a:gd name="T10" fmla="*/ 0 60000 65536"/>
                  <a:gd name="T11" fmla="*/ 0 60000 65536"/>
                  <a:gd name="T12" fmla="*/ 0 60000 65536"/>
                  <a:gd name="T13" fmla="*/ 0 60000 65536"/>
                  <a:gd name="T14" fmla="*/ 0 60000 65536"/>
                  <a:gd name="T15" fmla="*/ 0 w 165"/>
                  <a:gd name="T16" fmla="*/ 0 h 188"/>
                  <a:gd name="T17" fmla="*/ 165 w 165"/>
                  <a:gd name="T18" fmla="*/ 188 h 188"/>
                </a:gdLst>
                <a:ahLst/>
                <a:cxnLst>
                  <a:cxn ang="T10">
                    <a:pos x="T0" y="T1"/>
                  </a:cxn>
                  <a:cxn ang="T11">
                    <a:pos x="T2" y="T3"/>
                  </a:cxn>
                  <a:cxn ang="T12">
                    <a:pos x="T4" y="T5"/>
                  </a:cxn>
                  <a:cxn ang="T13">
                    <a:pos x="T6" y="T7"/>
                  </a:cxn>
                  <a:cxn ang="T14">
                    <a:pos x="T8" y="T9"/>
                  </a:cxn>
                </a:cxnLst>
                <a:rect l="T15" t="T16" r="T17" b="T18"/>
                <a:pathLst>
                  <a:path w="165" h="188">
                    <a:moveTo>
                      <a:pt x="0" y="188"/>
                    </a:moveTo>
                    <a:lnTo>
                      <a:pt x="0" y="132"/>
                    </a:lnTo>
                    <a:lnTo>
                      <a:pt x="165" y="0"/>
                    </a:lnTo>
                    <a:lnTo>
                      <a:pt x="165" y="62"/>
                    </a:lnTo>
                    <a:lnTo>
                      <a:pt x="0" y="188"/>
                    </a:lnTo>
                    <a:close/>
                  </a:path>
                </a:pathLst>
              </a:custGeom>
              <a:noFill/>
              <a:ln w="11113">
                <a:solidFill>
                  <a:srgbClr val="000000"/>
                </a:solidFill>
                <a:round/>
                <a:headEnd/>
                <a:tailEnd/>
              </a:ln>
            </p:spPr>
            <p:txBody>
              <a:bodyPr/>
              <a:lstStyle/>
              <a:p>
                <a:endParaRPr lang="en-US"/>
              </a:p>
            </p:txBody>
          </p:sp>
          <p:sp>
            <p:nvSpPr>
              <p:cNvPr id="32" name="Rectangle 19"/>
              <p:cNvSpPr>
                <a:spLocks noChangeAspect="1" noChangeArrowheads="1"/>
              </p:cNvSpPr>
              <p:nvPr/>
            </p:nvSpPr>
            <p:spPr bwMode="auto">
              <a:xfrm>
                <a:off x="1488" y="3543"/>
                <a:ext cx="248" cy="56"/>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33" name="Rectangle 20"/>
              <p:cNvSpPr>
                <a:spLocks noChangeAspect="1" noChangeArrowheads="1"/>
              </p:cNvSpPr>
              <p:nvPr/>
            </p:nvSpPr>
            <p:spPr bwMode="auto">
              <a:xfrm>
                <a:off x="1488" y="3543"/>
                <a:ext cx="248" cy="56"/>
              </a:xfrm>
              <a:prstGeom prst="rect">
                <a:avLst/>
              </a:prstGeom>
              <a:noFill/>
              <a:ln w="11113">
                <a:solidFill>
                  <a:srgbClr val="000000"/>
                </a:solidFill>
                <a:miter lim="800000"/>
                <a:headEnd/>
                <a:tailEnd/>
              </a:ln>
            </p:spPr>
            <p:txBody>
              <a:bodyPr/>
              <a:lstStyle/>
              <a:p>
                <a:endParaRPr lang="en-US"/>
              </a:p>
            </p:txBody>
          </p:sp>
          <p:sp>
            <p:nvSpPr>
              <p:cNvPr id="34" name="Freeform 21"/>
              <p:cNvSpPr>
                <a:spLocks noChangeAspect="1"/>
              </p:cNvSpPr>
              <p:nvPr/>
            </p:nvSpPr>
            <p:spPr bwMode="auto">
              <a:xfrm>
                <a:off x="1488" y="3411"/>
                <a:ext cx="413" cy="132"/>
              </a:xfrm>
              <a:custGeom>
                <a:avLst/>
                <a:gdLst>
                  <a:gd name="T0" fmla="*/ 248 w 413"/>
                  <a:gd name="T1" fmla="*/ 132 h 132"/>
                  <a:gd name="T2" fmla="*/ 413 w 413"/>
                  <a:gd name="T3" fmla="*/ 0 h 132"/>
                  <a:gd name="T4" fmla="*/ 165 w 413"/>
                  <a:gd name="T5" fmla="*/ 0 h 132"/>
                  <a:gd name="T6" fmla="*/ 0 w 413"/>
                  <a:gd name="T7" fmla="*/ 132 h 132"/>
                  <a:gd name="T8" fmla="*/ 248 w 413"/>
                  <a:gd name="T9" fmla="*/ 132 h 132"/>
                  <a:gd name="T10" fmla="*/ 0 60000 65536"/>
                  <a:gd name="T11" fmla="*/ 0 60000 65536"/>
                  <a:gd name="T12" fmla="*/ 0 60000 65536"/>
                  <a:gd name="T13" fmla="*/ 0 60000 65536"/>
                  <a:gd name="T14" fmla="*/ 0 60000 65536"/>
                  <a:gd name="T15" fmla="*/ 0 w 413"/>
                  <a:gd name="T16" fmla="*/ 0 h 132"/>
                  <a:gd name="T17" fmla="*/ 413 w 413"/>
                  <a:gd name="T18" fmla="*/ 132 h 132"/>
                </a:gdLst>
                <a:ahLst/>
                <a:cxnLst>
                  <a:cxn ang="T10">
                    <a:pos x="T0" y="T1"/>
                  </a:cxn>
                  <a:cxn ang="T11">
                    <a:pos x="T2" y="T3"/>
                  </a:cxn>
                  <a:cxn ang="T12">
                    <a:pos x="T4" y="T5"/>
                  </a:cxn>
                  <a:cxn ang="T13">
                    <a:pos x="T6" y="T7"/>
                  </a:cxn>
                  <a:cxn ang="T14">
                    <a:pos x="T8" y="T9"/>
                  </a:cxn>
                </a:cxnLst>
                <a:rect l="T15" t="T16" r="T17" b="T18"/>
                <a:pathLst>
                  <a:path w="413" h="132">
                    <a:moveTo>
                      <a:pt x="248" y="132"/>
                    </a:moveTo>
                    <a:lnTo>
                      <a:pt x="413" y="0"/>
                    </a:lnTo>
                    <a:lnTo>
                      <a:pt x="165" y="0"/>
                    </a:lnTo>
                    <a:lnTo>
                      <a:pt x="0" y="132"/>
                    </a:lnTo>
                    <a:lnTo>
                      <a:pt x="248" y="132"/>
                    </a:lnTo>
                    <a:close/>
                  </a:path>
                </a:pathLst>
              </a:custGeom>
              <a:blipFill dpi="0" rotWithShape="0">
                <a:blip r:embed="rId5" cstate="print"/>
                <a:srcRect/>
                <a:tile tx="0" ty="0" sx="100000" sy="100000" flip="none" algn="tl"/>
              </a:blipFill>
              <a:ln w="9525">
                <a:noFill/>
                <a:round/>
                <a:headEnd/>
                <a:tailEnd/>
              </a:ln>
            </p:spPr>
            <p:txBody>
              <a:bodyPr/>
              <a:lstStyle/>
              <a:p>
                <a:endParaRPr lang="en-US"/>
              </a:p>
            </p:txBody>
          </p:sp>
          <p:sp>
            <p:nvSpPr>
              <p:cNvPr id="35" name="Freeform 22"/>
              <p:cNvSpPr>
                <a:spLocks noChangeAspect="1"/>
              </p:cNvSpPr>
              <p:nvPr/>
            </p:nvSpPr>
            <p:spPr bwMode="auto">
              <a:xfrm>
                <a:off x="1488" y="3411"/>
                <a:ext cx="413" cy="132"/>
              </a:xfrm>
              <a:custGeom>
                <a:avLst/>
                <a:gdLst>
                  <a:gd name="T0" fmla="*/ 248 w 413"/>
                  <a:gd name="T1" fmla="*/ 132 h 132"/>
                  <a:gd name="T2" fmla="*/ 413 w 413"/>
                  <a:gd name="T3" fmla="*/ 0 h 132"/>
                  <a:gd name="T4" fmla="*/ 165 w 413"/>
                  <a:gd name="T5" fmla="*/ 0 h 132"/>
                  <a:gd name="T6" fmla="*/ 0 w 413"/>
                  <a:gd name="T7" fmla="*/ 132 h 132"/>
                  <a:gd name="T8" fmla="*/ 248 w 413"/>
                  <a:gd name="T9" fmla="*/ 132 h 132"/>
                  <a:gd name="T10" fmla="*/ 0 60000 65536"/>
                  <a:gd name="T11" fmla="*/ 0 60000 65536"/>
                  <a:gd name="T12" fmla="*/ 0 60000 65536"/>
                  <a:gd name="T13" fmla="*/ 0 60000 65536"/>
                  <a:gd name="T14" fmla="*/ 0 60000 65536"/>
                  <a:gd name="T15" fmla="*/ 0 w 413"/>
                  <a:gd name="T16" fmla="*/ 0 h 132"/>
                  <a:gd name="T17" fmla="*/ 413 w 413"/>
                  <a:gd name="T18" fmla="*/ 132 h 132"/>
                </a:gdLst>
                <a:ahLst/>
                <a:cxnLst>
                  <a:cxn ang="T10">
                    <a:pos x="T0" y="T1"/>
                  </a:cxn>
                  <a:cxn ang="T11">
                    <a:pos x="T2" y="T3"/>
                  </a:cxn>
                  <a:cxn ang="T12">
                    <a:pos x="T4" y="T5"/>
                  </a:cxn>
                  <a:cxn ang="T13">
                    <a:pos x="T6" y="T7"/>
                  </a:cxn>
                  <a:cxn ang="T14">
                    <a:pos x="T8" y="T9"/>
                  </a:cxn>
                </a:cxnLst>
                <a:rect l="T15" t="T16" r="T17" b="T18"/>
                <a:pathLst>
                  <a:path w="413" h="132">
                    <a:moveTo>
                      <a:pt x="248" y="132"/>
                    </a:moveTo>
                    <a:lnTo>
                      <a:pt x="413" y="0"/>
                    </a:lnTo>
                    <a:lnTo>
                      <a:pt x="165" y="0"/>
                    </a:lnTo>
                    <a:lnTo>
                      <a:pt x="0" y="132"/>
                    </a:lnTo>
                    <a:lnTo>
                      <a:pt x="248" y="132"/>
                    </a:lnTo>
                    <a:close/>
                  </a:path>
                </a:pathLst>
              </a:custGeom>
              <a:noFill/>
              <a:ln w="11113">
                <a:solidFill>
                  <a:srgbClr val="000000"/>
                </a:solidFill>
                <a:round/>
                <a:headEnd/>
                <a:tailEnd/>
              </a:ln>
            </p:spPr>
            <p:txBody>
              <a:bodyPr/>
              <a:lstStyle/>
              <a:p>
                <a:endParaRPr lang="en-US"/>
              </a:p>
            </p:txBody>
          </p:sp>
          <p:sp>
            <p:nvSpPr>
              <p:cNvPr id="36" name="Freeform 23"/>
              <p:cNvSpPr>
                <a:spLocks noChangeAspect="1"/>
              </p:cNvSpPr>
              <p:nvPr/>
            </p:nvSpPr>
            <p:spPr bwMode="auto">
              <a:xfrm>
                <a:off x="1976" y="3383"/>
                <a:ext cx="172" cy="216"/>
              </a:xfrm>
              <a:custGeom>
                <a:avLst/>
                <a:gdLst>
                  <a:gd name="T0" fmla="*/ 0 w 172"/>
                  <a:gd name="T1" fmla="*/ 216 h 216"/>
                  <a:gd name="T2" fmla="*/ 0 w 172"/>
                  <a:gd name="T3" fmla="*/ 125 h 216"/>
                  <a:gd name="T4" fmla="*/ 172 w 172"/>
                  <a:gd name="T5" fmla="*/ 0 h 216"/>
                  <a:gd name="T6" fmla="*/ 172 w 172"/>
                  <a:gd name="T7" fmla="*/ 90 h 216"/>
                  <a:gd name="T8" fmla="*/ 0 w 172"/>
                  <a:gd name="T9" fmla="*/ 216 h 216"/>
                  <a:gd name="T10" fmla="*/ 0 60000 65536"/>
                  <a:gd name="T11" fmla="*/ 0 60000 65536"/>
                  <a:gd name="T12" fmla="*/ 0 60000 65536"/>
                  <a:gd name="T13" fmla="*/ 0 60000 65536"/>
                  <a:gd name="T14" fmla="*/ 0 60000 65536"/>
                  <a:gd name="T15" fmla="*/ 0 w 172"/>
                  <a:gd name="T16" fmla="*/ 0 h 216"/>
                  <a:gd name="T17" fmla="*/ 172 w 172"/>
                  <a:gd name="T18" fmla="*/ 216 h 216"/>
                </a:gdLst>
                <a:ahLst/>
                <a:cxnLst>
                  <a:cxn ang="T10">
                    <a:pos x="T0" y="T1"/>
                  </a:cxn>
                  <a:cxn ang="T11">
                    <a:pos x="T2" y="T3"/>
                  </a:cxn>
                  <a:cxn ang="T12">
                    <a:pos x="T4" y="T5"/>
                  </a:cxn>
                  <a:cxn ang="T13">
                    <a:pos x="T6" y="T7"/>
                  </a:cxn>
                  <a:cxn ang="T14">
                    <a:pos x="T8" y="T9"/>
                  </a:cxn>
                </a:cxnLst>
                <a:rect l="T15" t="T16" r="T17" b="T18"/>
                <a:pathLst>
                  <a:path w="172" h="216">
                    <a:moveTo>
                      <a:pt x="0" y="216"/>
                    </a:moveTo>
                    <a:lnTo>
                      <a:pt x="0" y="125"/>
                    </a:lnTo>
                    <a:lnTo>
                      <a:pt x="172" y="0"/>
                    </a:lnTo>
                    <a:lnTo>
                      <a:pt x="172" y="90"/>
                    </a:lnTo>
                    <a:lnTo>
                      <a:pt x="0" y="216"/>
                    </a:lnTo>
                    <a:close/>
                  </a:path>
                </a:pathLst>
              </a:custGeom>
              <a:blipFill dpi="0" rotWithShape="0">
                <a:blip r:embed="rId6" cstate="print"/>
                <a:srcRect/>
                <a:tile tx="0" ty="0" sx="100000" sy="100000" flip="none" algn="tl"/>
              </a:blipFill>
              <a:ln w="9525">
                <a:noFill/>
                <a:round/>
                <a:headEnd/>
                <a:tailEnd/>
              </a:ln>
            </p:spPr>
            <p:txBody>
              <a:bodyPr/>
              <a:lstStyle/>
              <a:p>
                <a:endParaRPr lang="en-US"/>
              </a:p>
            </p:txBody>
          </p:sp>
          <p:sp>
            <p:nvSpPr>
              <p:cNvPr id="37" name="Freeform 24"/>
              <p:cNvSpPr>
                <a:spLocks noChangeAspect="1"/>
              </p:cNvSpPr>
              <p:nvPr/>
            </p:nvSpPr>
            <p:spPr bwMode="auto">
              <a:xfrm>
                <a:off x="1976" y="3383"/>
                <a:ext cx="172" cy="216"/>
              </a:xfrm>
              <a:custGeom>
                <a:avLst/>
                <a:gdLst>
                  <a:gd name="T0" fmla="*/ 0 w 172"/>
                  <a:gd name="T1" fmla="*/ 216 h 216"/>
                  <a:gd name="T2" fmla="*/ 0 w 172"/>
                  <a:gd name="T3" fmla="*/ 125 h 216"/>
                  <a:gd name="T4" fmla="*/ 172 w 172"/>
                  <a:gd name="T5" fmla="*/ 0 h 216"/>
                  <a:gd name="T6" fmla="*/ 172 w 172"/>
                  <a:gd name="T7" fmla="*/ 90 h 216"/>
                  <a:gd name="T8" fmla="*/ 0 w 172"/>
                  <a:gd name="T9" fmla="*/ 216 h 216"/>
                  <a:gd name="T10" fmla="*/ 0 60000 65536"/>
                  <a:gd name="T11" fmla="*/ 0 60000 65536"/>
                  <a:gd name="T12" fmla="*/ 0 60000 65536"/>
                  <a:gd name="T13" fmla="*/ 0 60000 65536"/>
                  <a:gd name="T14" fmla="*/ 0 60000 65536"/>
                  <a:gd name="T15" fmla="*/ 0 w 172"/>
                  <a:gd name="T16" fmla="*/ 0 h 216"/>
                  <a:gd name="T17" fmla="*/ 172 w 172"/>
                  <a:gd name="T18" fmla="*/ 216 h 216"/>
                </a:gdLst>
                <a:ahLst/>
                <a:cxnLst>
                  <a:cxn ang="T10">
                    <a:pos x="T0" y="T1"/>
                  </a:cxn>
                  <a:cxn ang="T11">
                    <a:pos x="T2" y="T3"/>
                  </a:cxn>
                  <a:cxn ang="T12">
                    <a:pos x="T4" y="T5"/>
                  </a:cxn>
                  <a:cxn ang="T13">
                    <a:pos x="T6" y="T7"/>
                  </a:cxn>
                  <a:cxn ang="T14">
                    <a:pos x="T8" y="T9"/>
                  </a:cxn>
                </a:cxnLst>
                <a:rect l="T15" t="T16" r="T17" b="T18"/>
                <a:pathLst>
                  <a:path w="172" h="216">
                    <a:moveTo>
                      <a:pt x="0" y="216"/>
                    </a:moveTo>
                    <a:lnTo>
                      <a:pt x="0" y="125"/>
                    </a:lnTo>
                    <a:lnTo>
                      <a:pt x="172" y="0"/>
                    </a:lnTo>
                    <a:lnTo>
                      <a:pt x="172" y="90"/>
                    </a:lnTo>
                    <a:lnTo>
                      <a:pt x="0" y="216"/>
                    </a:lnTo>
                    <a:close/>
                  </a:path>
                </a:pathLst>
              </a:custGeom>
              <a:noFill/>
              <a:ln w="11113">
                <a:solidFill>
                  <a:srgbClr val="000000"/>
                </a:solidFill>
                <a:round/>
                <a:headEnd/>
                <a:tailEnd/>
              </a:ln>
            </p:spPr>
            <p:txBody>
              <a:bodyPr/>
              <a:lstStyle/>
              <a:p>
                <a:endParaRPr lang="en-US"/>
              </a:p>
            </p:txBody>
          </p:sp>
          <p:sp>
            <p:nvSpPr>
              <p:cNvPr id="38" name="Rectangle 25"/>
              <p:cNvSpPr>
                <a:spLocks noChangeAspect="1" noChangeArrowheads="1"/>
              </p:cNvSpPr>
              <p:nvPr/>
            </p:nvSpPr>
            <p:spPr bwMode="auto">
              <a:xfrm>
                <a:off x="1736" y="3508"/>
                <a:ext cx="240" cy="91"/>
              </a:xfrm>
              <a:prstGeom prst="rect">
                <a:avLst/>
              </a:prstGeom>
              <a:blipFill dpi="0" rotWithShape="0">
                <a:blip r:embed="rId7" cstate="print"/>
                <a:srcRect/>
                <a:tile tx="0" ty="0" sx="100000" sy="100000" flip="none" algn="tl"/>
              </a:blipFill>
              <a:ln w="9525">
                <a:noFill/>
                <a:miter lim="800000"/>
                <a:headEnd/>
                <a:tailEnd/>
              </a:ln>
            </p:spPr>
            <p:txBody>
              <a:bodyPr/>
              <a:lstStyle/>
              <a:p>
                <a:endParaRPr lang="en-US"/>
              </a:p>
            </p:txBody>
          </p:sp>
          <p:sp>
            <p:nvSpPr>
              <p:cNvPr id="39" name="Rectangle 26"/>
              <p:cNvSpPr>
                <a:spLocks noChangeAspect="1" noChangeArrowheads="1"/>
              </p:cNvSpPr>
              <p:nvPr/>
            </p:nvSpPr>
            <p:spPr bwMode="auto">
              <a:xfrm>
                <a:off x="1736" y="3508"/>
                <a:ext cx="240" cy="91"/>
              </a:xfrm>
              <a:prstGeom prst="rect">
                <a:avLst/>
              </a:prstGeom>
              <a:noFill/>
              <a:ln w="11113">
                <a:solidFill>
                  <a:srgbClr val="000000"/>
                </a:solidFill>
                <a:miter lim="800000"/>
                <a:headEnd/>
                <a:tailEnd/>
              </a:ln>
            </p:spPr>
            <p:txBody>
              <a:bodyPr/>
              <a:lstStyle/>
              <a:p>
                <a:endParaRPr lang="en-US"/>
              </a:p>
            </p:txBody>
          </p:sp>
          <p:sp>
            <p:nvSpPr>
              <p:cNvPr id="40" name="Freeform 27"/>
              <p:cNvSpPr>
                <a:spLocks noChangeAspect="1"/>
              </p:cNvSpPr>
              <p:nvPr/>
            </p:nvSpPr>
            <p:spPr bwMode="auto">
              <a:xfrm>
                <a:off x="1736" y="3383"/>
                <a:ext cx="412" cy="125"/>
              </a:xfrm>
              <a:custGeom>
                <a:avLst/>
                <a:gdLst>
                  <a:gd name="T0" fmla="*/ 240 w 412"/>
                  <a:gd name="T1" fmla="*/ 125 h 125"/>
                  <a:gd name="T2" fmla="*/ 412 w 412"/>
                  <a:gd name="T3" fmla="*/ 0 h 125"/>
                  <a:gd name="T4" fmla="*/ 165 w 412"/>
                  <a:gd name="T5" fmla="*/ 0 h 125"/>
                  <a:gd name="T6" fmla="*/ 0 w 412"/>
                  <a:gd name="T7" fmla="*/ 125 h 125"/>
                  <a:gd name="T8" fmla="*/ 240 w 412"/>
                  <a:gd name="T9" fmla="*/ 125 h 125"/>
                  <a:gd name="T10" fmla="*/ 0 60000 65536"/>
                  <a:gd name="T11" fmla="*/ 0 60000 65536"/>
                  <a:gd name="T12" fmla="*/ 0 60000 65536"/>
                  <a:gd name="T13" fmla="*/ 0 60000 65536"/>
                  <a:gd name="T14" fmla="*/ 0 60000 65536"/>
                  <a:gd name="T15" fmla="*/ 0 w 412"/>
                  <a:gd name="T16" fmla="*/ 0 h 125"/>
                  <a:gd name="T17" fmla="*/ 412 w 412"/>
                  <a:gd name="T18" fmla="*/ 125 h 125"/>
                </a:gdLst>
                <a:ahLst/>
                <a:cxnLst>
                  <a:cxn ang="T10">
                    <a:pos x="T0" y="T1"/>
                  </a:cxn>
                  <a:cxn ang="T11">
                    <a:pos x="T2" y="T3"/>
                  </a:cxn>
                  <a:cxn ang="T12">
                    <a:pos x="T4" y="T5"/>
                  </a:cxn>
                  <a:cxn ang="T13">
                    <a:pos x="T6" y="T7"/>
                  </a:cxn>
                  <a:cxn ang="T14">
                    <a:pos x="T8" y="T9"/>
                  </a:cxn>
                </a:cxnLst>
                <a:rect l="T15" t="T16" r="T17" b="T18"/>
                <a:pathLst>
                  <a:path w="412" h="125">
                    <a:moveTo>
                      <a:pt x="240" y="125"/>
                    </a:moveTo>
                    <a:lnTo>
                      <a:pt x="412" y="0"/>
                    </a:lnTo>
                    <a:lnTo>
                      <a:pt x="165" y="0"/>
                    </a:lnTo>
                    <a:lnTo>
                      <a:pt x="0" y="125"/>
                    </a:lnTo>
                    <a:lnTo>
                      <a:pt x="240" y="125"/>
                    </a:lnTo>
                    <a:close/>
                  </a:path>
                </a:pathLst>
              </a:custGeom>
              <a:blipFill dpi="0" rotWithShape="0">
                <a:blip r:embed="rId8" cstate="print"/>
                <a:srcRect/>
                <a:tile tx="0" ty="0" sx="100000" sy="100000" flip="none" algn="tl"/>
              </a:blipFill>
              <a:ln w="9525">
                <a:noFill/>
                <a:round/>
                <a:headEnd/>
                <a:tailEnd/>
              </a:ln>
            </p:spPr>
            <p:txBody>
              <a:bodyPr/>
              <a:lstStyle/>
              <a:p>
                <a:endParaRPr lang="en-US"/>
              </a:p>
            </p:txBody>
          </p:sp>
          <p:sp>
            <p:nvSpPr>
              <p:cNvPr id="41" name="Freeform 28"/>
              <p:cNvSpPr>
                <a:spLocks noChangeAspect="1"/>
              </p:cNvSpPr>
              <p:nvPr/>
            </p:nvSpPr>
            <p:spPr bwMode="auto">
              <a:xfrm>
                <a:off x="1736" y="3383"/>
                <a:ext cx="412" cy="125"/>
              </a:xfrm>
              <a:custGeom>
                <a:avLst/>
                <a:gdLst>
                  <a:gd name="T0" fmla="*/ 240 w 412"/>
                  <a:gd name="T1" fmla="*/ 125 h 125"/>
                  <a:gd name="T2" fmla="*/ 412 w 412"/>
                  <a:gd name="T3" fmla="*/ 0 h 125"/>
                  <a:gd name="T4" fmla="*/ 165 w 412"/>
                  <a:gd name="T5" fmla="*/ 0 h 125"/>
                  <a:gd name="T6" fmla="*/ 0 w 412"/>
                  <a:gd name="T7" fmla="*/ 125 h 125"/>
                  <a:gd name="T8" fmla="*/ 240 w 412"/>
                  <a:gd name="T9" fmla="*/ 125 h 125"/>
                  <a:gd name="T10" fmla="*/ 0 60000 65536"/>
                  <a:gd name="T11" fmla="*/ 0 60000 65536"/>
                  <a:gd name="T12" fmla="*/ 0 60000 65536"/>
                  <a:gd name="T13" fmla="*/ 0 60000 65536"/>
                  <a:gd name="T14" fmla="*/ 0 60000 65536"/>
                  <a:gd name="T15" fmla="*/ 0 w 412"/>
                  <a:gd name="T16" fmla="*/ 0 h 125"/>
                  <a:gd name="T17" fmla="*/ 412 w 412"/>
                  <a:gd name="T18" fmla="*/ 125 h 125"/>
                </a:gdLst>
                <a:ahLst/>
                <a:cxnLst>
                  <a:cxn ang="T10">
                    <a:pos x="T0" y="T1"/>
                  </a:cxn>
                  <a:cxn ang="T11">
                    <a:pos x="T2" y="T3"/>
                  </a:cxn>
                  <a:cxn ang="T12">
                    <a:pos x="T4" y="T5"/>
                  </a:cxn>
                  <a:cxn ang="T13">
                    <a:pos x="T6" y="T7"/>
                  </a:cxn>
                  <a:cxn ang="T14">
                    <a:pos x="T8" y="T9"/>
                  </a:cxn>
                </a:cxnLst>
                <a:rect l="T15" t="T16" r="T17" b="T18"/>
                <a:pathLst>
                  <a:path w="412" h="125">
                    <a:moveTo>
                      <a:pt x="240" y="125"/>
                    </a:moveTo>
                    <a:lnTo>
                      <a:pt x="412" y="0"/>
                    </a:lnTo>
                    <a:lnTo>
                      <a:pt x="165" y="0"/>
                    </a:lnTo>
                    <a:lnTo>
                      <a:pt x="0" y="125"/>
                    </a:lnTo>
                    <a:lnTo>
                      <a:pt x="240" y="125"/>
                    </a:lnTo>
                    <a:close/>
                  </a:path>
                </a:pathLst>
              </a:custGeom>
              <a:noFill/>
              <a:ln w="11113">
                <a:solidFill>
                  <a:srgbClr val="000000"/>
                </a:solidFill>
                <a:round/>
                <a:headEnd/>
                <a:tailEnd/>
              </a:ln>
            </p:spPr>
            <p:txBody>
              <a:bodyPr/>
              <a:lstStyle/>
              <a:p>
                <a:endParaRPr lang="en-US"/>
              </a:p>
            </p:txBody>
          </p:sp>
          <p:sp>
            <p:nvSpPr>
              <p:cNvPr id="42" name="Freeform 29"/>
              <p:cNvSpPr>
                <a:spLocks noChangeAspect="1"/>
              </p:cNvSpPr>
              <p:nvPr/>
            </p:nvSpPr>
            <p:spPr bwMode="auto">
              <a:xfrm>
                <a:off x="2589" y="3334"/>
                <a:ext cx="172" cy="265"/>
              </a:xfrm>
              <a:custGeom>
                <a:avLst/>
                <a:gdLst>
                  <a:gd name="T0" fmla="*/ 0 w 172"/>
                  <a:gd name="T1" fmla="*/ 265 h 265"/>
                  <a:gd name="T2" fmla="*/ 0 w 172"/>
                  <a:gd name="T3" fmla="*/ 125 h 265"/>
                  <a:gd name="T4" fmla="*/ 172 w 172"/>
                  <a:gd name="T5" fmla="*/ 0 h 265"/>
                  <a:gd name="T6" fmla="*/ 172 w 172"/>
                  <a:gd name="T7" fmla="*/ 139 h 265"/>
                  <a:gd name="T8" fmla="*/ 0 w 172"/>
                  <a:gd name="T9" fmla="*/ 265 h 265"/>
                  <a:gd name="T10" fmla="*/ 0 60000 65536"/>
                  <a:gd name="T11" fmla="*/ 0 60000 65536"/>
                  <a:gd name="T12" fmla="*/ 0 60000 65536"/>
                  <a:gd name="T13" fmla="*/ 0 60000 65536"/>
                  <a:gd name="T14" fmla="*/ 0 60000 65536"/>
                  <a:gd name="T15" fmla="*/ 0 w 172"/>
                  <a:gd name="T16" fmla="*/ 0 h 265"/>
                  <a:gd name="T17" fmla="*/ 172 w 172"/>
                  <a:gd name="T18" fmla="*/ 265 h 265"/>
                </a:gdLst>
                <a:ahLst/>
                <a:cxnLst>
                  <a:cxn ang="T10">
                    <a:pos x="T0" y="T1"/>
                  </a:cxn>
                  <a:cxn ang="T11">
                    <a:pos x="T2" y="T3"/>
                  </a:cxn>
                  <a:cxn ang="T12">
                    <a:pos x="T4" y="T5"/>
                  </a:cxn>
                  <a:cxn ang="T13">
                    <a:pos x="T6" y="T7"/>
                  </a:cxn>
                  <a:cxn ang="T14">
                    <a:pos x="T8" y="T9"/>
                  </a:cxn>
                </a:cxnLst>
                <a:rect l="T15" t="T16" r="T17" b="T18"/>
                <a:pathLst>
                  <a:path w="172" h="265">
                    <a:moveTo>
                      <a:pt x="0" y="265"/>
                    </a:moveTo>
                    <a:lnTo>
                      <a:pt x="0" y="125"/>
                    </a:lnTo>
                    <a:lnTo>
                      <a:pt x="172" y="0"/>
                    </a:lnTo>
                    <a:lnTo>
                      <a:pt x="172" y="139"/>
                    </a:lnTo>
                    <a:lnTo>
                      <a:pt x="0" y="265"/>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43" name="Freeform 30"/>
              <p:cNvSpPr>
                <a:spLocks noChangeAspect="1"/>
              </p:cNvSpPr>
              <p:nvPr/>
            </p:nvSpPr>
            <p:spPr bwMode="auto">
              <a:xfrm>
                <a:off x="2589" y="3334"/>
                <a:ext cx="172" cy="265"/>
              </a:xfrm>
              <a:custGeom>
                <a:avLst/>
                <a:gdLst>
                  <a:gd name="T0" fmla="*/ 0 w 172"/>
                  <a:gd name="T1" fmla="*/ 265 h 265"/>
                  <a:gd name="T2" fmla="*/ 0 w 172"/>
                  <a:gd name="T3" fmla="*/ 125 h 265"/>
                  <a:gd name="T4" fmla="*/ 172 w 172"/>
                  <a:gd name="T5" fmla="*/ 0 h 265"/>
                  <a:gd name="T6" fmla="*/ 172 w 172"/>
                  <a:gd name="T7" fmla="*/ 139 h 265"/>
                  <a:gd name="T8" fmla="*/ 0 w 172"/>
                  <a:gd name="T9" fmla="*/ 265 h 265"/>
                  <a:gd name="T10" fmla="*/ 0 60000 65536"/>
                  <a:gd name="T11" fmla="*/ 0 60000 65536"/>
                  <a:gd name="T12" fmla="*/ 0 60000 65536"/>
                  <a:gd name="T13" fmla="*/ 0 60000 65536"/>
                  <a:gd name="T14" fmla="*/ 0 60000 65536"/>
                  <a:gd name="T15" fmla="*/ 0 w 172"/>
                  <a:gd name="T16" fmla="*/ 0 h 265"/>
                  <a:gd name="T17" fmla="*/ 172 w 172"/>
                  <a:gd name="T18" fmla="*/ 265 h 265"/>
                </a:gdLst>
                <a:ahLst/>
                <a:cxnLst>
                  <a:cxn ang="T10">
                    <a:pos x="T0" y="T1"/>
                  </a:cxn>
                  <a:cxn ang="T11">
                    <a:pos x="T2" y="T3"/>
                  </a:cxn>
                  <a:cxn ang="T12">
                    <a:pos x="T4" y="T5"/>
                  </a:cxn>
                  <a:cxn ang="T13">
                    <a:pos x="T6" y="T7"/>
                  </a:cxn>
                  <a:cxn ang="T14">
                    <a:pos x="T8" y="T9"/>
                  </a:cxn>
                </a:cxnLst>
                <a:rect l="T15" t="T16" r="T17" b="T18"/>
                <a:pathLst>
                  <a:path w="172" h="265">
                    <a:moveTo>
                      <a:pt x="0" y="265"/>
                    </a:moveTo>
                    <a:lnTo>
                      <a:pt x="0" y="125"/>
                    </a:lnTo>
                    <a:lnTo>
                      <a:pt x="172" y="0"/>
                    </a:lnTo>
                    <a:lnTo>
                      <a:pt x="172" y="139"/>
                    </a:lnTo>
                    <a:lnTo>
                      <a:pt x="0" y="265"/>
                    </a:lnTo>
                    <a:close/>
                  </a:path>
                </a:pathLst>
              </a:custGeom>
              <a:noFill/>
              <a:ln w="11113">
                <a:solidFill>
                  <a:srgbClr val="000000"/>
                </a:solidFill>
                <a:round/>
                <a:headEnd/>
                <a:tailEnd/>
              </a:ln>
            </p:spPr>
            <p:txBody>
              <a:bodyPr/>
              <a:lstStyle/>
              <a:p>
                <a:endParaRPr lang="en-US"/>
              </a:p>
            </p:txBody>
          </p:sp>
          <p:sp>
            <p:nvSpPr>
              <p:cNvPr id="44" name="Rectangle 31"/>
              <p:cNvSpPr>
                <a:spLocks noChangeAspect="1" noChangeArrowheads="1"/>
              </p:cNvSpPr>
              <p:nvPr/>
            </p:nvSpPr>
            <p:spPr bwMode="auto">
              <a:xfrm>
                <a:off x="2348" y="3459"/>
                <a:ext cx="241" cy="140"/>
              </a:xfrm>
              <a:prstGeom prst="rect">
                <a:avLst/>
              </a:prstGeom>
              <a:blipFill dpi="0" rotWithShape="0">
                <a:blip r:embed="rId9" cstate="print"/>
                <a:srcRect/>
                <a:tile tx="0" ty="0" sx="100000" sy="100000" flip="none" algn="tl"/>
              </a:blipFill>
              <a:ln w="9525">
                <a:noFill/>
                <a:miter lim="800000"/>
                <a:headEnd/>
                <a:tailEnd/>
              </a:ln>
            </p:spPr>
            <p:txBody>
              <a:bodyPr/>
              <a:lstStyle/>
              <a:p>
                <a:endParaRPr lang="en-US"/>
              </a:p>
            </p:txBody>
          </p:sp>
          <p:sp>
            <p:nvSpPr>
              <p:cNvPr id="45" name="Rectangle 32"/>
              <p:cNvSpPr>
                <a:spLocks noChangeAspect="1" noChangeArrowheads="1"/>
              </p:cNvSpPr>
              <p:nvPr/>
            </p:nvSpPr>
            <p:spPr bwMode="auto">
              <a:xfrm>
                <a:off x="2348" y="3459"/>
                <a:ext cx="241" cy="140"/>
              </a:xfrm>
              <a:prstGeom prst="rect">
                <a:avLst/>
              </a:prstGeom>
              <a:noFill/>
              <a:ln w="11113">
                <a:solidFill>
                  <a:srgbClr val="000000"/>
                </a:solidFill>
                <a:miter lim="800000"/>
                <a:headEnd/>
                <a:tailEnd/>
              </a:ln>
            </p:spPr>
            <p:txBody>
              <a:bodyPr/>
              <a:lstStyle/>
              <a:p>
                <a:endParaRPr lang="en-US"/>
              </a:p>
            </p:txBody>
          </p:sp>
          <p:sp>
            <p:nvSpPr>
              <p:cNvPr id="46" name="Freeform 33"/>
              <p:cNvSpPr>
                <a:spLocks noChangeAspect="1"/>
              </p:cNvSpPr>
              <p:nvPr/>
            </p:nvSpPr>
            <p:spPr bwMode="auto">
              <a:xfrm>
                <a:off x="2348" y="3334"/>
                <a:ext cx="413" cy="125"/>
              </a:xfrm>
              <a:custGeom>
                <a:avLst/>
                <a:gdLst>
                  <a:gd name="T0" fmla="*/ 241 w 413"/>
                  <a:gd name="T1" fmla="*/ 125 h 125"/>
                  <a:gd name="T2" fmla="*/ 413 w 413"/>
                  <a:gd name="T3" fmla="*/ 0 h 125"/>
                  <a:gd name="T4" fmla="*/ 165 w 413"/>
                  <a:gd name="T5" fmla="*/ 0 h 125"/>
                  <a:gd name="T6" fmla="*/ 0 w 413"/>
                  <a:gd name="T7" fmla="*/ 125 h 125"/>
                  <a:gd name="T8" fmla="*/ 241 w 413"/>
                  <a:gd name="T9" fmla="*/ 125 h 125"/>
                  <a:gd name="T10" fmla="*/ 0 60000 65536"/>
                  <a:gd name="T11" fmla="*/ 0 60000 65536"/>
                  <a:gd name="T12" fmla="*/ 0 60000 65536"/>
                  <a:gd name="T13" fmla="*/ 0 60000 65536"/>
                  <a:gd name="T14" fmla="*/ 0 60000 65536"/>
                  <a:gd name="T15" fmla="*/ 0 w 413"/>
                  <a:gd name="T16" fmla="*/ 0 h 125"/>
                  <a:gd name="T17" fmla="*/ 413 w 413"/>
                  <a:gd name="T18" fmla="*/ 125 h 125"/>
                </a:gdLst>
                <a:ahLst/>
                <a:cxnLst>
                  <a:cxn ang="T10">
                    <a:pos x="T0" y="T1"/>
                  </a:cxn>
                  <a:cxn ang="T11">
                    <a:pos x="T2" y="T3"/>
                  </a:cxn>
                  <a:cxn ang="T12">
                    <a:pos x="T4" y="T5"/>
                  </a:cxn>
                  <a:cxn ang="T13">
                    <a:pos x="T6" y="T7"/>
                  </a:cxn>
                  <a:cxn ang="T14">
                    <a:pos x="T8" y="T9"/>
                  </a:cxn>
                </a:cxnLst>
                <a:rect l="T15" t="T16" r="T17" b="T18"/>
                <a:pathLst>
                  <a:path w="413" h="125">
                    <a:moveTo>
                      <a:pt x="241" y="125"/>
                    </a:moveTo>
                    <a:lnTo>
                      <a:pt x="413" y="0"/>
                    </a:lnTo>
                    <a:lnTo>
                      <a:pt x="165" y="0"/>
                    </a:lnTo>
                    <a:lnTo>
                      <a:pt x="0" y="125"/>
                    </a:lnTo>
                    <a:lnTo>
                      <a:pt x="241" y="125"/>
                    </a:lnTo>
                    <a:close/>
                  </a:path>
                </a:pathLst>
              </a:custGeom>
              <a:blipFill dpi="0" rotWithShape="0">
                <a:blip r:embed="rId10" cstate="print"/>
                <a:srcRect/>
                <a:tile tx="0" ty="0" sx="100000" sy="100000" flip="none" algn="tl"/>
              </a:blipFill>
              <a:ln w="9525">
                <a:noFill/>
                <a:round/>
                <a:headEnd/>
                <a:tailEnd/>
              </a:ln>
            </p:spPr>
            <p:txBody>
              <a:bodyPr/>
              <a:lstStyle/>
              <a:p>
                <a:endParaRPr lang="en-US"/>
              </a:p>
            </p:txBody>
          </p:sp>
          <p:sp>
            <p:nvSpPr>
              <p:cNvPr id="47" name="Freeform 34"/>
              <p:cNvSpPr>
                <a:spLocks noChangeAspect="1"/>
              </p:cNvSpPr>
              <p:nvPr/>
            </p:nvSpPr>
            <p:spPr bwMode="auto">
              <a:xfrm>
                <a:off x="2348" y="3334"/>
                <a:ext cx="413" cy="125"/>
              </a:xfrm>
              <a:custGeom>
                <a:avLst/>
                <a:gdLst>
                  <a:gd name="T0" fmla="*/ 241 w 413"/>
                  <a:gd name="T1" fmla="*/ 125 h 125"/>
                  <a:gd name="T2" fmla="*/ 413 w 413"/>
                  <a:gd name="T3" fmla="*/ 0 h 125"/>
                  <a:gd name="T4" fmla="*/ 165 w 413"/>
                  <a:gd name="T5" fmla="*/ 0 h 125"/>
                  <a:gd name="T6" fmla="*/ 0 w 413"/>
                  <a:gd name="T7" fmla="*/ 125 h 125"/>
                  <a:gd name="T8" fmla="*/ 241 w 413"/>
                  <a:gd name="T9" fmla="*/ 125 h 125"/>
                  <a:gd name="T10" fmla="*/ 0 60000 65536"/>
                  <a:gd name="T11" fmla="*/ 0 60000 65536"/>
                  <a:gd name="T12" fmla="*/ 0 60000 65536"/>
                  <a:gd name="T13" fmla="*/ 0 60000 65536"/>
                  <a:gd name="T14" fmla="*/ 0 60000 65536"/>
                  <a:gd name="T15" fmla="*/ 0 w 413"/>
                  <a:gd name="T16" fmla="*/ 0 h 125"/>
                  <a:gd name="T17" fmla="*/ 413 w 413"/>
                  <a:gd name="T18" fmla="*/ 125 h 125"/>
                </a:gdLst>
                <a:ahLst/>
                <a:cxnLst>
                  <a:cxn ang="T10">
                    <a:pos x="T0" y="T1"/>
                  </a:cxn>
                  <a:cxn ang="T11">
                    <a:pos x="T2" y="T3"/>
                  </a:cxn>
                  <a:cxn ang="T12">
                    <a:pos x="T4" y="T5"/>
                  </a:cxn>
                  <a:cxn ang="T13">
                    <a:pos x="T6" y="T7"/>
                  </a:cxn>
                  <a:cxn ang="T14">
                    <a:pos x="T8" y="T9"/>
                  </a:cxn>
                </a:cxnLst>
                <a:rect l="T15" t="T16" r="T17" b="T18"/>
                <a:pathLst>
                  <a:path w="413" h="125">
                    <a:moveTo>
                      <a:pt x="241" y="125"/>
                    </a:moveTo>
                    <a:lnTo>
                      <a:pt x="413" y="0"/>
                    </a:lnTo>
                    <a:lnTo>
                      <a:pt x="165" y="0"/>
                    </a:lnTo>
                    <a:lnTo>
                      <a:pt x="0" y="125"/>
                    </a:lnTo>
                    <a:lnTo>
                      <a:pt x="241" y="125"/>
                    </a:lnTo>
                    <a:close/>
                  </a:path>
                </a:pathLst>
              </a:custGeom>
              <a:noFill/>
              <a:ln w="11113">
                <a:solidFill>
                  <a:srgbClr val="000000"/>
                </a:solidFill>
                <a:round/>
                <a:headEnd/>
                <a:tailEnd/>
              </a:ln>
            </p:spPr>
            <p:txBody>
              <a:bodyPr/>
              <a:lstStyle/>
              <a:p>
                <a:endParaRPr lang="en-US"/>
              </a:p>
            </p:txBody>
          </p:sp>
          <p:sp>
            <p:nvSpPr>
              <p:cNvPr id="48" name="Freeform 35"/>
              <p:cNvSpPr>
                <a:spLocks noChangeAspect="1"/>
              </p:cNvSpPr>
              <p:nvPr/>
            </p:nvSpPr>
            <p:spPr bwMode="auto">
              <a:xfrm>
                <a:off x="2836" y="3341"/>
                <a:ext cx="165" cy="258"/>
              </a:xfrm>
              <a:custGeom>
                <a:avLst/>
                <a:gdLst>
                  <a:gd name="T0" fmla="*/ 0 w 165"/>
                  <a:gd name="T1" fmla="*/ 258 h 258"/>
                  <a:gd name="T2" fmla="*/ 0 w 165"/>
                  <a:gd name="T3" fmla="*/ 132 h 258"/>
                  <a:gd name="T4" fmla="*/ 165 w 165"/>
                  <a:gd name="T5" fmla="*/ 0 h 258"/>
                  <a:gd name="T6" fmla="*/ 165 w 165"/>
                  <a:gd name="T7" fmla="*/ 132 h 258"/>
                  <a:gd name="T8" fmla="*/ 0 w 165"/>
                  <a:gd name="T9" fmla="*/ 258 h 258"/>
                  <a:gd name="T10" fmla="*/ 0 60000 65536"/>
                  <a:gd name="T11" fmla="*/ 0 60000 65536"/>
                  <a:gd name="T12" fmla="*/ 0 60000 65536"/>
                  <a:gd name="T13" fmla="*/ 0 60000 65536"/>
                  <a:gd name="T14" fmla="*/ 0 60000 65536"/>
                  <a:gd name="T15" fmla="*/ 0 w 165"/>
                  <a:gd name="T16" fmla="*/ 0 h 258"/>
                  <a:gd name="T17" fmla="*/ 165 w 165"/>
                  <a:gd name="T18" fmla="*/ 258 h 258"/>
                </a:gdLst>
                <a:ahLst/>
                <a:cxnLst>
                  <a:cxn ang="T10">
                    <a:pos x="T0" y="T1"/>
                  </a:cxn>
                  <a:cxn ang="T11">
                    <a:pos x="T2" y="T3"/>
                  </a:cxn>
                  <a:cxn ang="T12">
                    <a:pos x="T4" y="T5"/>
                  </a:cxn>
                  <a:cxn ang="T13">
                    <a:pos x="T6" y="T7"/>
                  </a:cxn>
                  <a:cxn ang="T14">
                    <a:pos x="T8" y="T9"/>
                  </a:cxn>
                </a:cxnLst>
                <a:rect l="T15" t="T16" r="T17" b="T18"/>
                <a:pathLst>
                  <a:path w="165" h="258">
                    <a:moveTo>
                      <a:pt x="0" y="258"/>
                    </a:moveTo>
                    <a:lnTo>
                      <a:pt x="0" y="132"/>
                    </a:lnTo>
                    <a:lnTo>
                      <a:pt x="165" y="0"/>
                    </a:lnTo>
                    <a:lnTo>
                      <a:pt x="165" y="132"/>
                    </a:lnTo>
                    <a:lnTo>
                      <a:pt x="0" y="258"/>
                    </a:lnTo>
                    <a:close/>
                  </a:path>
                </a:pathLst>
              </a:custGeom>
              <a:blipFill dpi="0" rotWithShape="0">
                <a:blip r:embed="rId11" cstate="print"/>
                <a:srcRect/>
                <a:tile tx="0" ty="0" sx="100000" sy="100000" flip="none" algn="tl"/>
              </a:blipFill>
              <a:ln w="9525">
                <a:noFill/>
                <a:round/>
                <a:headEnd/>
                <a:tailEnd/>
              </a:ln>
            </p:spPr>
            <p:txBody>
              <a:bodyPr/>
              <a:lstStyle/>
              <a:p>
                <a:endParaRPr lang="en-US"/>
              </a:p>
            </p:txBody>
          </p:sp>
          <p:sp>
            <p:nvSpPr>
              <p:cNvPr id="49" name="Freeform 36"/>
              <p:cNvSpPr>
                <a:spLocks noChangeAspect="1"/>
              </p:cNvSpPr>
              <p:nvPr/>
            </p:nvSpPr>
            <p:spPr bwMode="auto">
              <a:xfrm>
                <a:off x="2836" y="3341"/>
                <a:ext cx="165" cy="258"/>
              </a:xfrm>
              <a:custGeom>
                <a:avLst/>
                <a:gdLst>
                  <a:gd name="T0" fmla="*/ 0 w 165"/>
                  <a:gd name="T1" fmla="*/ 258 h 258"/>
                  <a:gd name="T2" fmla="*/ 0 w 165"/>
                  <a:gd name="T3" fmla="*/ 132 h 258"/>
                  <a:gd name="T4" fmla="*/ 165 w 165"/>
                  <a:gd name="T5" fmla="*/ 0 h 258"/>
                  <a:gd name="T6" fmla="*/ 165 w 165"/>
                  <a:gd name="T7" fmla="*/ 132 h 258"/>
                  <a:gd name="T8" fmla="*/ 0 w 165"/>
                  <a:gd name="T9" fmla="*/ 258 h 258"/>
                  <a:gd name="T10" fmla="*/ 0 60000 65536"/>
                  <a:gd name="T11" fmla="*/ 0 60000 65536"/>
                  <a:gd name="T12" fmla="*/ 0 60000 65536"/>
                  <a:gd name="T13" fmla="*/ 0 60000 65536"/>
                  <a:gd name="T14" fmla="*/ 0 60000 65536"/>
                  <a:gd name="T15" fmla="*/ 0 w 165"/>
                  <a:gd name="T16" fmla="*/ 0 h 258"/>
                  <a:gd name="T17" fmla="*/ 165 w 165"/>
                  <a:gd name="T18" fmla="*/ 258 h 258"/>
                </a:gdLst>
                <a:ahLst/>
                <a:cxnLst>
                  <a:cxn ang="T10">
                    <a:pos x="T0" y="T1"/>
                  </a:cxn>
                  <a:cxn ang="T11">
                    <a:pos x="T2" y="T3"/>
                  </a:cxn>
                  <a:cxn ang="T12">
                    <a:pos x="T4" y="T5"/>
                  </a:cxn>
                  <a:cxn ang="T13">
                    <a:pos x="T6" y="T7"/>
                  </a:cxn>
                  <a:cxn ang="T14">
                    <a:pos x="T8" y="T9"/>
                  </a:cxn>
                </a:cxnLst>
                <a:rect l="T15" t="T16" r="T17" b="T18"/>
                <a:pathLst>
                  <a:path w="165" h="258">
                    <a:moveTo>
                      <a:pt x="0" y="258"/>
                    </a:moveTo>
                    <a:lnTo>
                      <a:pt x="0" y="132"/>
                    </a:lnTo>
                    <a:lnTo>
                      <a:pt x="165" y="0"/>
                    </a:lnTo>
                    <a:lnTo>
                      <a:pt x="165" y="132"/>
                    </a:lnTo>
                    <a:lnTo>
                      <a:pt x="0" y="258"/>
                    </a:lnTo>
                    <a:close/>
                  </a:path>
                </a:pathLst>
              </a:custGeom>
              <a:noFill/>
              <a:ln w="11113">
                <a:solidFill>
                  <a:srgbClr val="000000"/>
                </a:solidFill>
                <a:round/>
                <a:headEnd/>
                <a:tailEnd/>
              </a:ln>
            </p:spPr>
            <p:txBody>
              <a:bodyPr/>
              <a:lstStyle/>
              <a:p>
                <a:endParaRPr lang="en-US"/>
              </a:p>
            </p:txBody>
          </p:sp>
          <p:sp>
            <p:nvSpPr>
              <p:cNvPr id="50" name="Rectangle 37"/>
              <p:cNvSpPr>
                <a:spLocks noChangeAspect="1" noChangeArrowheads="1"/>
              </p:cNvSpPr>
              <p:nvPr/>
            </p:nvSpPr>
            <p:spPr bwMode="auto">
              <a:xfrm>
                <a:off x="2589" y="3473"/>
                <a:ext cx="247" cy="126"/>
              </a:xfrm>
              <a:prstGeom prst="rect">
                <a:avLst/>
              </a:prstGeom>
              <a:blipFill dpi="0" rotWithShape="0">
                <a:blip r:embed="rId7" cstate="print"/>
                <a:srcRect/>
                <a:tile tx="0" ty="0" sx="100000" sy="100000" flip="none" algn="tl"/>
              </a:blipFill>
              <a:ln w="9525">
                <a:noFill/>
                <a:miter lim="800000"/>
                <a:headEnd/>
                <a:tailEnd/>
              </a:ln>
            </p:spPr>
            <p:txBody>
              <a:bodyPr/>
              <a:lstStyle/>
              <a:p>
                <a:endParaRPr lang="en-US"/>
              </a:p>
            </p:txBody>
          </p:sp>
          <p:sp>
            <p:nvSpPr>
              <p:cNvPr id="51" name="Rectangle 38"/>
              <p:cNvSpPr>
                <a:spLocks noChangeAspect="1" noChangeArrowheads="1"/>
              </p:cNvSpPr>
              <p:nvPr/>
            </p:nvSpPr>
            <p:spPr bwMode="auto">
              <a:xfrm>
                <a:off x="2589" y="3473"/>
                <a:ext cx="247" cy="126"/>
              </a:xfrm>
              <a:prstGeom prst="rect">
                <a:avLst/>
              </a:prstGeom>
              <a:noFill/>
              <a:ln w="11113">
                <a:solidFill>
                  <a:srgbClr val="000000"/>
                </a:solidFill>
                <a:miter lim="800000"/>
                <a:headEnd/>
                <a:tailEnd/>
              </a:ln>
            </p:spPr>
            <p:txBody>
              <a:bodyPr/>
              <a:lstStyle/>
              <a:p>
                <a:endParaRPr lang="en-US"/>
              </a:p>
            </p:txBody>
          </p:sp>
          <p:sp>
            <p:nvSpPr>
              <p:cNvPr id="52" name="Freeform 39"/>
              <p:cNvSpPr>
                <a:spLocks noChangeAspect="1"/>
              </p:cNvSpPr>
              <p:nvPr/>
            </p:nvSpPr>
            <p:spPr bwMode="auto">
              <a:xfrm>
                <a:off x="2589" y="3341"/>
                <a:ext cx="412" cy="132"/>
              </a:xfrm>
              <a:custGeom>
                <a:avLst/>
                <a:gdLst>
                  <a:gd name="T0" fmla="*/ 247 w 412"/>
                  <a:gd name="T1" fmla="*/ 132 h 132"/>
                  <a:gd name="T2" fmla="*/ 412 w 412"/>
                  <a:gd name="T3" fmla="*/ 0 h 132"/>
                  <a:gd name="T4" fmla="*/ 172 w 412"/>
                  <a:gd name="T5" fmla="*/ 0 h 132"/>
                  <a:gd name="T6" fmla="*/ 0 w 412"/>
                  <a:gd name="T7" fmla="*/ 132 h 132"/>
                  <a:gd name="T8" fmla="*/ 247 w 412"/>
                  <a:gd name="T9" fmla="*/ 132 h 132"/>
                  <a:gd name="T10" fmla="*/ 0 60000 65536"/>
                  <a:gd name="T11" fmla="*/ 0 60000 65536"/>
                  <a:gd name="T12" fmla="*/ 0 60000 65536"/>
                  <a:gd name="T13" fmla="*/ 0 60000 65536"/>
                  <a:gd name="T14" fmla="*/ 0 60000 65536"/>
                  <a:gd name="T15" fmla="*/ 0 w 412"/>
                  <a:gd name="T16" fmla="*/ 0 h 132"/>
                  <a:gd name="T17" fmla="*/ 412 w 412"/>
                  <a:gd name="T18" fmla="*/ 132 h 132"/>
                </a:gdLst>
                <a:ahLst/>
                <a:cxnLst>
                  <a:cxn ang="T10">
                    <a:pos x="T0" y="T1"/>
                  </a:cxn>
                  <a:cxn ang="T11">
                    <a:pos x="T2" y="T3"/>
                  </a:cxn>
                  <a:cxn ang="T12">
                    <a:pos x="T4" y="T5"/>
                  </a:cxn>
                  <a:cxn ang="T13">
                    <a:pos x="T6" y="T7"/>
                  </a:cxn>
                  <a:cxn ang="T14">
                    <a:pos x="T8" y="T9"/>
                  </a:cxn>
                </a:cxnLst>
                <a:rect l="T15" t="T16" r="T17" b="T18"/>
                <a:pathLst>
                  <a:path w="412" h="132">
                    <a:moveTo>
                      <a:pt x="247" y="132"/>
                    </a:moveTo>
                    <a:lnTo>
                      <a:pt x="412" y="0"/>
                    </a:lnTo>
                    <a:lnTo>
                      <a:pt x="172" y="0"/>
                    </a:lnTo>
                    <a:lnTo>
                      <a:pt x="0" y="132"/>
                    </a:lnTo>
                    <a:lnTo>
                      <a:pt x="247" y="132"/>
                    </a:lnTo>
                    <a:close/>
                  </a:path>
                </a:pathLst>
              </a:custGeom>
              <a:blipFill dpi="0" rotWithShape="0">
                <a:blip r:embed="rId8" cstate="print"/>
                <a:srcRect/>
                <a:tile tx="0" ty="0" sx="100000" sy="100000" flip="none" algn="tl"/>
              </a:blipFill>
              <a:ln w="9525">
                <a:noFill/>
                <a:round/>
                <a:headEnd/>
                <a:tailEnd/>
              </a:ln>
            </p:spPr>
            <p:txBody>
              <a:bodyPr/>
              <a:lstStyle/>
              <a:p>
                <a:endParaRPr lang="en-US"/>
              </a:p>
            </p:txBody>
          </p:sp>
          <p:sp>
            <p:nvSpPr>
              <p:cNvPr id="53" name="Freeform 40"/>
              <p:cNvSpPr>
                <a:spLocks noChangeAspect="1"/>
              </p:cNvSpPr>
              <p:nvPr/>
            </p:nvSpPr>
            <p:spPr bwMode="auto">
              <a:xfrm>
                <a:off x="2589" y="3341"/>
                <a:ext cx="412" cy="132"/>
              </a:xfrm>
              <a:custGeom>
                <a:avLst/>
                <a:gdLst>
                  <a:gd name="T0" fmla="*/ 247 w 412"/>
                  <a:gd name="T1" fmla="*/ 132 h 132"/>
                  <a:gd name="T2" fmla="*/ 412 w 412"/>
                  <a:gd name="T3" fmla="*/ 0 h 132"/>
                  <a:gd name="T4" fmla="*/ 172 w 412"/>
                  <a:gd name="T5" fmla="*/ 0 h 132"/>
                  <a:gd name="T6" fmla="*/ 0 w 412"/>
                  <a:gd name="T7" fmla="*/ 132 h 132"/>
                  <a:gd name="T8" fmla="*/ 247 w 412"/>
                  <a:gd name="T9" fmla="*/ 132 h 132"/>
                  <a:gd name="T10" fmla="*/ 0 60000 65536"/>
                  <a:gd name="T11" fmla="*/ 0 60000 65536"/>
                  <a:gd name="T12" fmla="*/ 0 60000 65536"/>
                  <a:gd name="T13" fmla="*/ 0 60000 65536"/>
                  <a:gd name="T14" fmla="*/ 0 60000 65536"/>
                  <a:gd name="T15" fmla="*/ 0 w 412"/>
                  <a:gd name="T16" fmla="*/ 0 h 132"/>
                  <a:gd name="T17" fmla="*/ 412 w 412"/>
                  <a:gd name="T18" fmla="*/ 132 h 132"/>
                </a:gdLst>
                <a:ahLst/>
                <a:cxnLst>
                  <a:cxn ang="T10">
                    <a:pos x="T0" y="T1"/>
                  </a:cxn>
                  <a:cxn ang="T11">
                    <a:pos x="T2" y="T3"/>
                  </a:cxn>
                  <a:cxn ang="T12">
                    <a:pos x="T4" y="T5"/>
                  </a:cxn>
                  <a:cxn ang="T13">
                    <a:pos x="T6" y="T7"/>
                  </a:cxn>
                  <a:cxn ang="T14">
                    <a:pos x="T8" y="T9"/>
                  </a:cxn>
                </a:cxnLst>
                <a:rect l="T15" t="T16" r="T17" b="T18"/>
                <a:pathLst>
                  <a:path w="412" h="132">
                    <a:moveTo>
                      <a:pt x="247" y="132"/>
                    </a:moveTo>
                    <a:lnTo>
                      <a:pt x="412" y="0"/>
                    </a:lnTo>
                    <a:lnTo>
                      <a:pt x="172" y="0"/>
                    </a:lnTo>
                    <a:lnTo>
                      <a:pt x="0" y="132"/>
                    </a:lnTo>
                    <a:lnTo>
                      <a:pt x="247" y="132"/>
                    </a:lnTo>
                    <a:close/>
                  </a:path>
                </a:pathLst>
              </a:custGeom>
              <a:noFill/>
              <a:ln w="11113">
                <a:solidFill>
                  <a:srgbClr val="000000"/>
                </a:solidFill>
                <a:round/>
                <a:headEnd/>
                <a:tailEnd/>
              </a:ln>
            </p:spPr>
            <p:txBody>
              <a:bodyPr/>
              <a:lstStyle/>
              <a:p>
                <a:endParaRPr lang="en-US"/>
              </a:p>
            </p:txBody>
          </p:sp>
          <p:sp>
            <p:nvSpPr>
              <p:cNvPr id="54" name="Freeform 41"/>
              <p:cNvSpPr>
                <a:spLocks noChangeAspect="1"/>
              </p:cNvSpPr>
              <p:nvPr/>
            </p:nvSpPr>
            <p:spPr bwMode="auto">
              <a:xfrm>
                <a:off x="3448" y="1725"/>
                <a:ext cx="172" cy="1874"/>
              </a:xfrm>
              <a:custGeom>
                <a:avLst/>
                <a:gdLst>
                  <a:gd name="T0" fmla="*/ 0 w 172"/>
                  <a:gd name="T1" fmla="*/ 1874 h 1874"/>
                  <a:gd name="T2" fmla="*/ 0 w 172"/>
                  <a:gd name="T3" fmla="*/ 133 h 1874"/>
                  <a:gd name="T4" fmla="*/ 172 w 172"/>
                  <a:gd name="T5" fmla="*/ 0 h 1874"/>
                  <a:gd name="T6" fmla="*/ 172 w 172"/>
                  <a:gd name="T7" fmla="*/ 1748 h 1874"/>
                  <a:gd name="T8" fmla="*/ 0 w 172"/>
                  <a:gd name="T9" fmla="*/ 1874 h 1874"/>
                  <a:gd name="T10" fmla="*/ 0 60000 65536"/>
                  <a:gd name="T11" fmla="*/ 0 60000 65536"/>
                  <a:gd name="T12" fmla="*/ 0 60000 65536"/>
                  <a:gd name="T13" fmla="*/ 0 60000 65536"/>
                  <a:gd name="T14" fmla="*/ 0 60000 65536"/>
                  <a:gd name="T15" fmla="*/ 0 w 172"/>
                  <a:gd name="T16" fmla="*/ 0 h 1874"/>
                  <a:gd name="T17" fmla="*/ 172 w 172"/>
                  <a:gd name="T18" fmla="*/ 1874 h 1874"/>
                </a:gdLst>
                <a:ahLst/>
                <a:cxnLst>
                  <a:cxn ang="T10">
                    <a:pos x="T0" y="T1"/>
                  </a:cxn>
                  <a:cxn ang="T11">
                    <a:pos x="T2" y="T3"/>
                  </a:cxn>
                  <a:cxn ang="T12">
                    <a:pos x="T4" y="T5"/>
                  </a:cxn>
                  <a:cxn ang="T13">
                    <a:pos x="T6" y="T7"/>
                  </a:cxn>
                  <a:cxn ang="T14">
                    <a:pos x="T8" y="T9"/>
                  </a:cxn>
                </a:cxnLst>
                <a:rect l="T15" t="T16" r="T17" b="T18"/>
                <a:pathLst>
                  <a:path w="172" h="1874">
                    <a:moveTo>
                      <a:pt x="0" y="1874"/>
                    </a:moveTo>
                    <a:lnTo>
                      <a:pt x="0" y="133"/>
                    </a:lnTo>
                    <a:lnTo>
                      <a:pt x="172" y="0"/>
                    </a:lnTo>
                    <a:lnTo>
                      <a:pt x="172" y="1748"/>
                    </a:lnTo>
                    <a:lnTo>
                      <a:pt x="0" y="1874"/>
                    </a:lnTo>
                    <a:close/>
                  </a:path>
                </a:pathLst>
              </a:custGeom>
              <a:blipFill dpi="0" rotWithShape="0">
                <a:blip r:embed="rId12" cstate="print"/>
                <a:srcRect/>
                <a:tile tx="0" ty="0" sx="100000" sy="100000" flip="none" algn="tl"/>
              </a:blipFill>
              <a:ln w="9525">
                <a:noFill/>
                <a:round/>
                <a:headEnd/>
                <a:tailEnd/>
              </a:ln>
            </p:spPr>
            <p:txBody>
              <a:bodyPr/>
              <a:lstStyle/>
              <a:p>
                <a:endParaRPr lang="en-US"/>
              </a:p>
            </p:txBody>
          </p:sp>
          <p:sp>
            <p:nvSpPr>
              <p:cNvPr id="55" name="Freeform 42"/>
              <p:cNvSpPr>
                <a:spLocks noChangeAspect="1"/>
              </p:cNvSpPr>
              <p:nvPr/>
            </p:nvSpPr>
            <p:spPr bwMode="auto">
              <a:xfrm>
                <a:off x="3448" y="1725"/>
                <a:ext cx="172" cy="1874"/>
              </a:xfrm>
              <a:custGeom>
                <a:avLst/>
                <a:gdLst>
                  <a:gd name="T0" fmla="*/ 0 w 172"/>
                  <a:gd name="T1" fmla="*/ 1874 h 1874"/>
                  <a:gd name="T2" fmla="*/ 0 w 172"/>
                  <a:gd name="T3" fmla="*/ 133 h 1874"/>
                  <a:gd name="T4" fmla="*/ 172 w 172"/>
                  <a:gd name="T5" fmla="*/ 0 h 1874"/>
                  <a:gd name="T6" fmla="*/ 172 w 172"/>
                  <a:gd name="T7" fmla="*/ 1748 h 1874"/>
                  <a:gd name="T8" fmla="*/ 0 w 172"/>
                  <a:gd name="T9" fmla="*/ 1874 h 1874"/>
                  <a:gd name="T10" fmla="*/ 0 60000 65536"/>
                  <a:gd name="T11" fmla="*/ 0 60000 65536"/>
                  <a:gd name="T12" fmla="*/ 0 60000 65536"/>
                  <a:gd name="T13" fmla="*/ 0 60000 65536"/>
                  <a:gd name="T14" fmla="*/ 0 60000 65536"/>
                  <a:gd name="T15" fmla="*/ 0 w 172"/>
                  <a:gd name="T16" fmla="*/ 0 h 1874"/>
                  <a:gd name="T17" fmla="*/ 172 w 172"/>
                  <a:gd name="T18" fmla="*/ 1874 h 1874"/>
                </a:gdLst>
                <a:ahLst/>
                <a:cxnLst>
                  <a:cxn ang="T10">
                    <a:pos x="T0" y="T1"/>
                  </a:cxn>
                  <a:cxn ang="T11">
                    <a:pos x="T2" y="T3"/>
                  </a:cxn>
                  <a:cxn ang="T12">
                    <a:pos x="T4" y="T5"/>
                  </a:cxn>
                  <a:cxn ang="T13">
                    <a:pos x="T6" y="T7"/>
                  </a:cxn>
                  <a:cxn ang="T14">
                    <a:pos x="T8" y="T9"/>
                  </a:cxn>
                </a:cxnLst>
                <a:rect l="T15" t="T16" r="T17" b="T18"/>
                <a:pathLst>
                  <a:path w="172" h="1874">
                    <a:moveTo>
                      <a:pt x="0" y="1874"/>
                    </a:moveTo>
                    <a:lnTo>
                      <a:pt x="0" y="133"/>
                    </a:lnTo>
                    <a:lnTo>
                      <a:pt x="172" y="0"/>
                    </a:lnTo>
                    <a:lnTo>
                      <a:pt x="172" y="1748"/>
                    </a:lnTo>
                    <a:lnTo>
                      <a:pt x="0" y="1874"/>
                    </a:lnTo>
                    <a:close/>
                  </a:path>
                </a:pathLst>
              </a:custGeom>
              <a:noFill/>
              <a:ln w="11113">
                <a:solidFill>
                  <a:srgbClr val="000000"/>
                </a:solidFill>
                <a:round/>
                <a:headEnd/>
                <a:tailEnd/>
              </a:ln>
            </p:spPr>
            <p:txBody>
              <a:bodyPr/>
              <a:lstStyle/>
              <a:p>
                <a:endParaRPr lang="en-US"/>
              </a:p>
            </p:txBody>
          </p:sp>
          <p:sp>
            <p:nvSpPr>
              <p:cNvPr id="56" name="Rectangle 43"/>
              <p:cNvSpPr>
                <a:spLocks noChangeAspect="1" noChangeArrowheads="1"/>
              </p:cNvSpPr>
              <p:nvPr/>
            </p:nvSpPr>
            <p:spPr bwMode="auto">
              <a:xfrm>
                <a:off x="3208" y="1858"/>
                <a:ext cx="240" cy="1741"/>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57" name="Rectangle 44"/>
              <p:cNvSpPr>
                <a:spLocks noChangeAspect="1" noChangeArrowheads="1"/>
              </p:cNvSpPr>
              <p:nvPr/>
            </p:nvSpPr>
            <p:spPr bwMode="auto">
              <a:xfrm>
                <a:off x="3208" y="1858"/>
                <a:ext cx="240" cy="1741"/>
              </a:xfrm>
              <a:prstGeom prst="rect">
                <a:avLst/>
              </a:prstGeom>
              <a:noFill/>
              <a:ln w="11113">
                <a:solidFill>
                  <a:srgbClr val="000000"/>
                </a:solidFill>
                <a:miter lim="800000"/>
                <a:headEnd/>
                <a:tailEnd/>
              </a:ln>
            </p:spPr>
            <p:txBody>
              <a:bodyPr/>
              <a:lstStyle/>
              <a:p>
                <a:endParaRPr lang="en-US"/>
              </a:p>
            </p:txBody>
          </p:sp>
          <p:sp>
            <p:nvSpPr>
              <p:cNvPr id="58" name="Freeform 45"/>
              <p:cNvSpPr>
                <a:spLocks noChangeAspect="1"/>
              </p:cNvSpPr>
              <p:nvPr/>
            </p:nvSpPr>
            <p:spPr bwMode="auto">
              <a:xfrm>
                <a:off x="3208" y="1725"/>
                <a:ext cx="412" cy="133"/>
              </a:xfrm>
              <a:custGeom>
                <a:avLst/>
                <a:gdLst>
                  <a:gd name="T0" fmla="*/ 240 w 412"/>
                  <a:gd name="T1" fmla="*/ 133 h 133"/>
                  <a:gd name="T2" fmla="*/ 412 w 412"/>
                  <a:gd name="T3" fmla="*/ 0 h 133"/>
                  <a:gd name="T4" fmla="*/ 165 w 412"/>
                  <a:gd name="T5" fmla="*/ 0 h 133"/>
                  <a:gd name="T6" fmla="*/ 0 w 412"/>
                  <a:gd name="T7" fmla="*/ 133 h 133"/>
                  <a:gd name="T8" fmla="*/ 240 w 412"/>
                  <a:gd name="T9" fmla="*/ 133 h 133"/>
                  <a:gd name="T10" fmla="*/ 0 60000 65536"/>
                  <a:gd name="T11" fmla="*/ 0 60000 65536"/>
                  <a:gd name="T12" fmla="*/ 0 60000 65536"/>
                  <a:gd name="T13" fmla="*/ 0 60000 65536"/>
                  <a:gd name="T14" fmla="*/ 0 60000 65536"/>
                  <a:gd name="T15" fmla="*/ 0 w 412"/>
                  <a:gd name="T16" fmla="*/ 0 h 133"/>
                  <a:gd name="T17" fmla="*/ 412 w 412"/>
                  <a:gd name="T18" fmla="*/ 133 h 133"/>
                </a:gdLst>
                <a:ahLst/>
                <a:cxnLst>
                  <a:cxn ang="T10">
                    <a:pos x="T0" y="T1"/>
                  </a:cxn>
                  <a:cxn ang="T11">
                    <a:pos x="T2" y="T3"/>
                  </a:cxn>
                  <a:cxn ang="T12">
                    <a:pos x="T4" y="T5"/>
                  </a:cxn>
                  <a:cxn ang="T13">
                    <a:pos x="T6" y="T7"/>
                  </a:cxn>
                  <a:cxn ang="T14">
                    <a:pos x="T8" y="T9"/>
                  </a:cxn>
                </a:cxnLst>
                <a:rect l="T15" t="T16" r="T17" b="T18"/>
                <a:pathLst>
                  <a:path w="412" h="133">
                    <a:moveTo>
                      <a:pt x="240" y="133"/>
                    </a:moveTo>
                    <a:lnTo>
                      <a:pt x="412" y="0"/>
                    </a:lnTo>
                    <a:lnTo>
                      <a:pt x="165" y="0"/>
                    </a:lnTo>
                    <a:lnTo>
                      <a:pt x="0" y="133"/>
                    </a:lnTo>
                    <a:lnTo>
                      <a:pt x="240" y="133"/>
                    </a:lnTo>
                    <a:close/>
                  </a:path>
                </a:pathLst>
              </a:custGeom>
              <a:blipFill dpi="0" rotWithShape="0">
                <a:blip r:embed="rId5" cstate="print"/>
                <a:srcRect/>
                <a:tile tx="0" ty="0" sx="100000" sy="100000" flip="none" algn="tl"/>
              </a:blipFill>
              <a:ln w="9525">
                <a:noFill/>
                <a:round/>
                <a:headEnd/>
                <a:tailEnd/>
              </a:ln>
            </p:spPr>
            <p:txBody>
              <a:bodyPr/>
              <a:lstStyle/>
              <a:p>
                <a:endParaRPr lang="en-US"/>
              </a:p>
            </p:txBody>
          </p:sp>
          <p:sp>
            <p:nvSpPr>
              <p:cNvPr id="59" name="Freeform 46"/>
              <p:cNvSpPr>
                <a:spLocks noChangeAspect="1"/>
              </p:cNvSpPr>
              <p:nvPr/>
            </p:nvSpPr>
            <p:spPr bwMode="auto">
              <a:xfrm>
                <a:off x="3208" y="1725"/>
                <a:ext cx="412" cy="133"/>
              </a:xfrm>
              <a:custGeom>
                <a:avLst/>
                <a:gdLst>
                  <a:gd name="T0" fmla="*/ 240 w 412"/>
                  <a:gd name="T1" fmla="*/ 133 h 133"/>
                  <a:gd name="T2" fmla="*/ 412 w 412"/>
                  <a:gd name="T3" fmla="*/ 0 h 133"/>
                  <a:gd name="T4" fmla="*/ 165 w 412"/>
                  <a:gd name="T5" fmla="*/ 0 h 133"/>
                  <a:gd name="T6" fmla="*/ 0 w 412"/>
                  <a:gd name="T7" fmla="*/ 133 h 133"/>
                  <a:gd name="T8" fmla="*/ 240 w 412"/>
                  <a:gd name="T9" fmla="*/ 133 h 133"/>
                  <a:gd name="T10" fmla="*/ 0 60000 65536"/>
                  <a:gd name="T11" fmla="*/ 0 60000 65536"/>
                  <a:gd name="T12" fmla="*/ 0 60000 65536"/>
                  <a:gd name="T13" fmla="*/ 0 60000 65536"/>
                  <a:gd name="T14" fmla="*/ 0 60000 65536"/>
                  <a:gd name="T15" fmla="*/ 0 w 412"/>
                  <a:gd name="T16" fmla="*/ 0 h 133"/>
                  <a:gd name="T17" fmla="*/ 412 w 412"/>
                  <a:gd name="T18" fmla="*/ 133 h 133"/>
                </a:gdLst>
                <a:ahLst/>
                <a:cxnLst>
                  <a:cxn ang="T10">
                    <a:pos x="T0" y="T1"/>
                  </a:cxn>
                  <a:cxn ang="T11">
                    <a:pos x="T2" y="T3"/>
                  </a:cxn>
                  <a:cxn ang="T12">
                    <a:pos x="T4" y="T5"/>
                  </a:cxn>
                  <a:cxn ang="T13">
                    <a:pos x="T6" y="T7"/>
                  </a:cxn>
                  <a:cxn ang="T14">
                    <a:pos x="T8" y="T9"/>
                  </a:cxn>
                </a:cxnLst>
                <a:rect l="T15" t="T16" r="T17" b="T18"/>
                <a:pathLst>
                  <a:path w="412" h="133">
                    <a:moveTo>
                      <a:pt x="240" y="133"/>
                    </a:moveTo>
                    <a:lnTo>
                      <a:pt x="412" y="0"/>
                    </a:lnTo>
                    <a:lnTo>
                      <a:pt x="165" y="0"/>
                    </a:lnTo>
                    <a:lnTo>
                      <a:pt x="0" y="133"/>
                    </a:lnTo>
                    <a:lnTo>
                      <a:pt x="240" y="133"/>
                    </a:lnTo>
                    <a:close/>
                  </a:path>
                </a:pathLst>
              </a:custGeom>
              <a:noFill/>
              <a:ln w="11113">
                <a:solidFill>
                  <a:srgbClr val="000000"/>
                </a:solidFill>
                <a:round/>
                <a:headEnd/>
                <a:tailEnd/>
              </a:ln>
            </p:spPr>
            <p:txBody>
              <a:bodyPr/>
              <a:lstStyle/>
              <a:p>
                <a:endParaRPr lang="en-US"/>
              </a:p>
            </p:txBody>
          </p:sp>
          <p:sp>
            <p:nvSpPr>
              <p:cNvPr id="60" name="Freeform 47"/>
              <p:cNvSpPr>
                <a:spLocks noChangeAspect="1"/>
              </p:cNvSpPr>
              <p:nvPr/>
            </p:nvSpPr>
            <p:spPr bwMode="auto">
              <a:xfrm>
                <a:off x="3696" y="2617"/>
                <a:ext cx="165" cy="982"/>
              </a:xfrm>
              <a:custGeom>
                <a:avLst/>
                <a:gdLst>
                  <a:gd name="T0" fmla="*/ 0 w 165"/>
                  <a:gd name="T1" fmla="*/ 982 h 982"/>
                  <a:gd name="T2" fmla="*/ 0 w 165"/>
                  <a:gd name="T3" fmla="*/ 132 h 982"/>
                  <a:gd name="T4" fmla="*/ 165 w 165"/>
                  <a:gd name="T5" fmla="*/ 0 h 982"/>
                  <a:gd name="T6" fmla="*/ 165 w 165"/>
                  <a:gd name="T7" fmla="*/ 856 h 982"/>
                  <a:gd name="T8" fmla="*/ 0 w 165"/>
                  <a:gd name="T9" fmla="*/ 982 h 982"/>
                  <a:gd name="T10" fmla="*/ 0 60000 65536"/>
                  <a:gd name="T11" fmla="*/ 0 60000 65536"/>
                  <a:gd name="T12" fmla="*/ 0 60000 65536"/>
                  <a:gd name="T13" fmla="*/ 0 60000 65536"/>
                  <a:gd name="T14" fmla="*/ 0 60000 65536"/>
                  <a:gd name="T15" fmla="*/ 0 w 165"/>
                  <a:gd name="T16" fmla="*/ 0 h 982"/>
                  <a:gd name="T17" fmla="*/ 165 w 165"/>
                  <a:gd name="T18" fmla="*/ 982 h 982"/>
                </a:gdLst>
                <a:ahLst/>
                <a:cxnLst>
                  <a:cxn ang="T10">
                    <a:pos x="T0" y="T1"/>
                  </a:cxn>
                  <a:cxn ang="T11">
                    <a:pos x="T2" y="T3"/>
                  </a:cxn>
                  <a:cxn ang="T12">
                    <a:pos x="T4" y="T5"/>
                  </a:cxn>
                  <a:cxn ang="T13">
                    <a:pos x="T6" y="T7"/>
                  </a:cxn>
                  <a:cxn ang="T14">
                    <a:pos x="T8" y="T9"/>
                  </a:cxn>
                </a:cxnLst>
                <a:rect l="T15" t="T16" r="T17" b="T18"/>
                <a:pathLst>
                  <a:path w="165" h="982">
                    <a:moveTo>
                      <a:pt x="0" y="982"/>
                    </a:moveTo>
                    <a:lnTo>
                      <a:pt x="0" y="132"/>
                    </a:lnTo>
                    <a:lnTo>
                      <a:pt x="165" y="0"/>
                    </a:lnTo>
                    <a:lnTo>
                      <a:pt x="165" y="856"/>
                    </a:lnTo>
                    <a:lnTo>
                      <a:pt x="0" y="982"/>
                    </a:lnTo>
                    <a:close/>
                  </a:path>
                </a:pathLst>
              </a:custGeom>
              <a:blipFill dpi="0" rotWithShape="0">
                <a:blip r:embed="rId13" cstate="print"/>
                <a:srcRect/>
                <a:tile tx="0" ty="0" sx="100000" sy="100000" flip="none" algn="tl"/>
              </a:blipFill>
              <a:ln w="9525">
                <a:noFill/>
                <a:round/>
                <a:headEnd/>
                <a:tailEnd/>
              </a:ln>
            </p:spPr>
            <p:txBody>
              <a:bodyPr/>
              <a:lstStyle/>
              <a:p>
                <a:endParaRPr lang="en-US"/>
              </a:p>
            </p:txBody>
          </p:sp>
          <p:sp>
            <p:nvSpPr>
              <p:cNvPr id="61" name="Freeform 48"/>
              <p:cNvSpPr>
                <a:spLocks noChangeAspect="1"/>
              </p:cNvSpPr>
              <p:nvPr/>
            </p:nvSpPr>
            <p:spPr bwMode="auto">
              <a:xfrm>
                <a:off x="3696" y="2617"/>
                <a:ext cx="165" cy="982"/>
              </a:xfrm>
              <a:custGeom>
                <a:avLst/>
                <a:gdLst>
                  <a:gd name="T0" fmla="*/ 0 w 165"/>
                  <a:gd name="T1" fmla="*/ 982 h 982"/>
                  <a:gd name="T2" fmla="*/ 0 w 165"/>
                  <a:gd name="T3" fmla="*/ 132 h 982"/>
                  <a:gd name="T4" fmla="*/ 165 w 165"/>
                  <a:gd name="T5" fmla="*/ 0 h 982"/>
                  <a:gd name="T6" fmla="*/ 165 w 165"/>
                  <a:gd name="T7" fmla="*/ 856 h 982"/>
                  <a:gd name="T8" fmla="*/ 0 w 165"/>
                  <a:gd name="T9" fmla="*/ 982 h 982"/>
                  <a:gd name="T10" fmla="*/ 0 60000 65536"/>
                  <a:gd name="T11" fmla="*/ 0 60000 65536"/>
                  <a:gd name="T12" fmla="*/ 0 60000 65536"/>
                  <a:gd name="T13" fmla="*/ 0 60000 65536"/>
                  <a:gd name="T14" fmla="*/ 0 60000 65536"/>
                  <a:gd name="T15" fmla="*/ 0 w 165"/>
                  <a:gd name="T16" fmla="*/ 0 h 982"/>
                  <a:gd name="T17" fmla="*/ 165 w 165"/>
                  <a:gd name="T18" fmla="*/ 982 h 982"/>
                </a:gdLst>
                <a:ahLst/>
                <a:cxnLst>
                  <a:cxn ang="T10">
                    <a:pos x="T0" y="T1"/>
                  </a:cxn>
                  <a:cxn ang="T11">
                    <a:pos x="T2" y="T3"/>
                  </a:cxn>
                  <a:cxn ang="T12">
                    <a:pos x="T4" y="T5"/>
                  </a:cxn>
                  <a:cxn ang="T13">
                    <a:pos x="T6" y="T7"/>
                  </a:cxn>
                  <a:cxn ang="T14">
                    <a:pos x="T8" y="T9"/>
                  </a:cxn>
                </a:cxnLst>
                <a:rect l="T15" t="T16" r="T17" b="T18"/>
                <a:pathLst>
                  <a:path w="165" h="982">
                    <a:moveTo>
                      <a:pt x="0" y="982"/>
                    </a:moveTo>
                    <a:lnTo>
                      <a:pt x="0" y="132"/>
                    </a:lnTo>
                    <a:lnTo>
                      <a:pt x="165" y="0"/>
                    </a:lnTo>
                    <a:lnTo>
                      <a:pt x="165" y="856"/>
                    </a:lnTo>
                    <a:lnTo>
                      <a:pt x="0" y="982"/>
                    </a:lnTo>
                    <a:close/>
                  </a:path>
                </a:pathLst>
              </a:custGeom>
              <a:noFill/>
              <a:ln w="11113">
                <a:solidFill>
                  <a:srgbClr val="000000"/>
                </a:solidFill>
                <a:round/>
                <a:headEnd/>
                <a:tailEnd/>
              </a:ln>
            </p:spPr>
            <p:txBody>
              <a:bodyPr/>
              <a:lstStyle/>
              <a:p>
                <a:endParaRPr lang="en-US"/>
              </a:p>
            </p:txBody>
          </p:sp>
          <p:sp>
            <p:nvSpPr>
              <p:cNvPr id="62" name="Rectangle 49"/>
              <p:cNvSpPr>
                <a:spLocks noChangeAspect="1" noChangeArrowheads="1"/>
              </p:cNvSpPr>
              <p:nvPr/>
            </p:nvSpPr>
            <p:spPr bwMode="auto">
              <a:xfrm>
                <a:off x="3448" y="2749"/>
                <a:ext cx="248" cy="850"/>
              </a:xfrm>
              <a:prstGeom prst="rect">
                <a:avLst/>
              </a:prstGeom>
              <a:blipFill dpi="0" rotWithShape="0">
                <a:blip r:embed="rId14" cstate="print"/>
                <a:srcRect/>
                <a:tile tx="0" ty="0" sx="100000" sy="100000" flip="none" algn="tl"/>
              </a:blipFill>
              <a:ln w="9525">
                <a:noFill/>
                <a:miter lim="800000"/>
                <a:headEnd/>
                <a:tailEnd/>
              </a:ln>
            </p:spPr>
            <p:txBody>
              <a:bodyPr/>
              <a:lstStyle/>
              <a:p>
                <a:endParaRPr lang="en-US"/>
              </a:p>
            </p:txBody>
          </p:sp>
          <p:sp>
            <p:nvSpPr>
              <p:cNvPr id="63" name="Rectangle 50"/>
              <p:cNvSpPr>
                <a:spLocks noChangeAspect="1" noChangeArrowheads="1"/>
              </p:cNvSpPr>
              <p:nvPr/>
            </p:nvSpPr>
            <p:spPr bwMode="auto">
              <a:xfrm>
                <a:off x="3448" y="2749"/>
                <a:ext cx="248" cy="850"/>
              </a:xfrm>
              <a:prstGeom prst="rect">
                <a:avLst/>
              </a:prstGeom>
              <a:noFill/>
              <a:ln w="11113">
                <a:solidFill>
                  <a:srgbClr val="000000"/>
                </a:solidFill>
                <a:miter lim="800000"/>
                <a:headEnd/>
                <a:tailEnd/>
              </a:ln>
            </p:spPr>
            <p:txBody>
              <a:bodyPr/>
              <a:lstStyle/>
              <a:p>
                <a:endParaRPr lang="en-US"/>
              </a:p>
            </p:txBody>
          </p:sp>
          <p:sp>
            <p:nvSpPr>
              <p:cNvPr id="64" name="Freeform 51"/>
              <p:cNvSpPr>
                <a:spLocks noChangeAspect="1"/>
              </p:cNvSpPr>
              <p:nvPr/>
            </p:nvSpPr>
            <p:spPr bwMode="auto">
              <a:xfrm>
                <a:off x="3448" y="2617"/>
                <a:ext cx="413" cy="132"/>
              </a:xfrm>
              <a:custGeom>
                <a:avLst/>
                <a:gdLst>
                  <a:gd name="T0" fmla="*/ 248 w 413"/>
                  <a:gd name="T1" fmla="*/ 132 h 132"/>
                  <a:gd name="T2" fmla="*/ 413 w 413"/>
                  <a:gd name="T3" fmla="*/ 0 h 132"/>
                  <a:gd name="T4" fmla="*/ 172 w 413"/>
                  <a:gd name="T5" fmla="*/ 0 h 132"/>
                  <a:gd name="T6" fmla="*/ 0 w 413"/>
                  <a:gd name="T7" fmla="*/ 132 h 132"/>
                  <a:gd name="T8" fmla="*/ 248 w 413"/>
                  <a:gd name="T9" fmla="*/ 132 h 132"/>
                  <a:gd name="T10" fmla="*/ 0 60000 65536"/>
                  <a:gd name="T11" fmla="*/ 0 60000 65536"/>
                  <a:gd name="T12" fmla="*/ 0 60000 65536"/>
                  <a:gd name="T13" fmla="*/ 0 60000 65536"/>
                  <a:gd name="T14" fmla="*/ 0 60000 65536"/>
                  <a:gd name="T15" fmla="*/ 0 w 413"/>
                  <a:gd name="T16" fmla="*/ 0 h 132"/>
                  <a:gd name="T17" fmla="*/ 413 w 413"/>
                  <a:gd name="T18" fmla="*/ 132 h 132"/>
                </a:gdLst>
                <a:ahLst/>
                <a:cxnLst>
                  <a:cxn ang="T10">
                    <a:pos x="T0" y="T1"/>
                  </a:cxn>
                  <a:cxn ang="T11">
                    <a:pos x="T2" y="T3"/>
                  </a:cxn>
                  <a:cxn ang="T12">
                    <a:pos x="T4" y="T5"/>
                  </a:cxn>
                  <a:cxn ang="T13">
                    <a:pos x="T6" y="T7"/>
                  </a:cxn>
                  <a:cxn ang="T14">
                    <a:pos x="T8" y="T9"/>
                  </a:cxn>
                </a:cxnLst>
                <a:rect l="T15" t="T16" r="T17" b="T18"/>
                <a:pathLst>
                  <a:path w="413" h="132">
                    <a:moveTo>
                      <a:pt x="248" y="132"/>
                    </a:moveTo>
                    <a:lnTo>
                      <a:pt x="413" y="0"/>
                    </a:lnTo>
                    <a:lnTo>
                      <a:pt x="172" y="0"/>
                    </a:lnTo>
                    <a:lnTo>
                      <a:pt x="0" y="132"/>
                    </a:lnTo>
                    <a:lnTo>
                      <a:pt x="248" y="132"/>
                    </a:lnTo>
                    <a:close/>
                  </a:path>
                </a:pathLst>
              </a:custGeom>
              <a:blipFill dpi="0" rotWithShape="0">
                <a:blip r:embed="rId15" cstate="print"/>
                <a:srcRect/>
                <a:tile tx="0" ty="0" sx="100000" sy="100000" flip="none" algn="tl"/>
              </a:blipFill>
              <a:ln w="9525">
                <a:noFill/>
                <a:round/>
                <a:headEnd/>
                <a:tailEnd/>
              </a:ln>
            </p:spPr>
            <p:txBody>
              <a:bodyPr/>
              <a:lstStyle/>
              <a:p>
                <a:endParaRPr lang="en-US"/>
              </a:p>
            </p:txBody>
          </p:sp>
          <p:sp>
            <p:nvSpPr>
              <p:cNvPr id="65" name="Freeform 52"/>
              <p:cNvSpPr>
                <a:spLocks noChangeAspect="1"/>
              </p:cNvSpPr>
              <p:nvPr/>
            </p:nvSpPr>
            <p:spPr bwMode="auto">
              <a:xfrm>
                <a:off x="3448" y="2617"/>
                <a:ext cx="413" cy="132"/>
              </a:xfrm>
              <a:custGeom>
                <a:avLst/>
                <a:gdLst>
                  <a:gd name="T0" fmla="*/ 248 w 413"/>
                  <a:gd name="T1" fmla="*/ 132 h 132"/>
                  <a:gd name="T2" fmla="*/ 413 w 413"/>
                  <a:gd name="T3" fmla="*/ 0 h 132"/>
                  <a:gd name="T4" fmla="*/ 172 w 413"/>
                  <a:gd name="T5" fmla="*/ 0 h 132"/>
                  <a:gd name="T6" fmla="*/ 0 w 413"/>
                  <a:gd name="T7" fmla="*/ 132 h 132"/>
                  <a:gd name="T8" fmla="*/ 248 w 413"/>
                  <a:gd name="T9" fmla="*/ 132 h 132"/>
                  <a:gd name="T10" fmla="*/ 0 60000 65536"/>
                  <a:gd name="T11" fmla="*/ 0 60000 65536"/>
                  <a:gd name="T12" fmla="*/ 0 60000 65536"/>
                  <a:gd name="T13" fmla="*/ 0 60000 65536"/>
                  <a:gd name="T14" fmla="*/ 0 60000 65536"/>
                  <a:gd name="T15" fmla="*/ 0 w 413"/>
                  <a:gd name="T16" fmla="*/ 0 h 132"/>
                  <a:gd name="T17" fmla="*/ 413 w 413"/>
                  <a:gd name="T18" fmla="*/ 132 h 132"/>
                </a:gdLst>
                <a:ahLst/>
                <a:cxnLst>
                  <a:cxn ang="T10">
                    <a:pos x="T0" y="T1"/>
                  </a:cxn>
                  <a:cxn ang="T11">
                    <a:pos x="T2" y="T3"/>
                  </a:cxn>
                  <a:cxn ang="T12">
                    <a:pos x="T4" y="T5"/>
                  </a:cxn>
                  <a:cxn ang="T13">
                    <a:pos x="T6" y="T7"/>
                  </a:cxn>
                  <a:cxn ang="T14">
                    <a:pos x="T8" y="T9"/>
                  </a:cxn>
                </a:cxnLst>
                <a:rect l="T15" t="T16" r="T17" b="T18"/>
                <a:pathLst>
                  <a:path w="413" h="132">
                    <a:moveTo>
                      <a:pt x="248" y="132"/>
                    </a:moveTo>
                    <a:lnTo>
                      <a:pt x="413" y="0"/>
                    </a:lnTo>
                    <a:lnTo>
                      <a:pt x="172" y="0"/>
                    </a:lnTo>
                    <a:lnTo>
                      <a:pt x="0" y="132"/>
                    </a:lnTo>
                    <a:lnTo>
                      <a:pt x="248" y="132"/>
                    </a:lnTo>
                    <a:close/>
                  </a:path>
                </a:pathLst>
              </a:custGeom>
              <a:noFill/>
              <a:ln w="11113">
                <a:solidFill>
                  <a:srgbClr val="000000"/>
                </a:solidFill>
                <a:round/>
                <a:headEnd/>
                <a:tailEnd/>
              </a:ln>
            </p:spPr>
            <p:txBody>
              <a:bodyPr/>
              <a:lstStyle/>
              <a:p>
                <a:endParaRPr lang="en-US"/>
              </a:p>
            </p:txBody>
          </p:sp>
          <p:sp>
            <p:nvSpPr>
              <p:cNvPr id="66" name="Freeform 53"/>
              <p:cNvSpPr>
                <a:spLocks noChangeAspect="1"/>
              </p:cNvSpPr>
              <p:nvPr/>
            </p:nvSpPr>
            <p:spPr bwMode="auto">
              <a:xfrm>
                <a:off x="4308" y="2867"/>
                <a:ext cx="165" cy="732"/>
              </a:xfrm>
              <a:custGeom>
                <a:avLst/>
                <a:gdLst>
                  <a:gd name="T0" fmla="*/ 0 w 165"/>
                  <a:gd name="T1" fmla="*/ 732 h 732"/>
                  <a:gd name="T2" fmla="*/ 0 w 165"/>
                  <a:gd name="T3" fmla="*/ 126 h 732"/>
                  <a:gd name="T4" fmla="*/ 165 w 165"/>
                  <a:gd name="T5" fmla="*/ 0 h 732"/>
                  <a:gd name="T6" fmla="*/ 165 w 165"/>
                  <a:gd name="T7" fmla="*/ 606 h 732"/>
                  <a:gd name="T8" fmla="*/ 0 w 165"/>
                  <a:gd name="T9" fmla="*/ 732 h 732"/>
                  <a:gd name="T10" fmla="*/ 0 60000 65536"/>
                  <a:gd name="T11" fmla="*/ 0 60000 65536"/>
                  <a:gd name="T12" fmla="*/ 0 60000 65536"/>
                  <a:gd name="T13" fmla="*/ 0 60000 65536"/>
                  <a:gd name="T14" fmla="*/ 0 60000 65536"/>
                  <a:gd name="T15" fmla="*/ 0 w 165"/>
                  <a:gd name="T16" fmla="*/ 0 h 732"/>
                  <a:gd name="T17" fmla="*/ 165 w 165"/>
                  <a:gd name="T18" fmla="*/ 732 h 732"/>
                </a:gdLst>
                <a:ahLst/>
                <a:cxnLst>
                  <a:cxn ang="T10">
                    <a:pos x="T0" y="T1"/>
                  </a:cxn>
                  <a:cxn ang="T11">
                    <a:pos x="T2" y="T3"/>
                  </a:cxn>
                  <a:cxn ang="T12">
                    <a:pos x="T4" y="T5"/>
                  </a:cxn>
                  <a:cxn ang="T13">
                    <a:pos x="T6" y="T7"/>
                  </a:cxn>
                  <a:cxn ang="T14">
                    <a:pos x="T8" y="T9"/>
                  </a:cxn>
                </a:cxnLst>
                <a:rect l="T15" t="T16" r="T17" b="T18"/>
                <a:pathLst>
                  <a:path w="165" h="732">
                    <a:moveTo>
                      <a:pt x="0" y="732"/>
                    </a:moveTo>
                    <a:lnTo>
                      <a:pt x="0" y="126"/>
                    </a:lnTo>
                    <a:lnTo>
                      <a:pt x="165" y="0"/>
                    </a:lnTo>
                    <a:lnTo>
                      <a:pt x="165" y="606"/>
                    </a:lnTo>
                    <a:lnTo>
                      <a:pt x="0" y="732"/>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67" name="Freeform 54"/>
              <p:cNvSpPr>
                <a:spLocks noChangeAspect="1"/>
              </p:cNvSpPr>
              <p:nvPr/>
            </p:nvSpPr>
            <p:spPr bwMode="auto">
              <a:xfrm>
                <a:off x="4308" y="2867"/>
                <a:ext cx="165" cy="732"/>
              </a:xfrm>
              <a:custGeom>
                <a:avLst/>
                <a:gdLst>
                  <a:gd name="T0" fmla="*/ 0 w 165"/>
                  <a:gd name="T1" fmla="*/ 732 h 732"/>
                  <a:gd name="T2" fmla="*/ 0 w 165"/>
                  <a:gd name="T3" fmla="*/ 126 h 732"/>
                  <a:gd name="T4" fmla="*/ 165 w 165"/>
                  <a:gd name="T5" fmla="*/ 0 h 732"/>
                  <a:gd name="T6" fmla="*/ 165 w 165"/>
                  <a:gd name="T7" fmla="*/ 606 h 732"/>
                  <a:gd name="T8" fmla="*/ 0 w 165"/>
                  <a:gd name="T9" fmla="*/ 732 h 732"/>
                  <a:gd name="T10" fmla="*/ 0 60000 65536"/>
                  <a:gd name="T11" fmla="*/ 0 60000 65536"/>
                  <a:gd name="T12" fmla="*/ 0 60000 65536"/>
                  <a:gd name="T13" fmla="*/ 0 60000 65536"/>
                  <a:gd name="T14" fmla="*/ 0 60000 65536"/>
                  <a:gd name="T15" fmla="*/ 0 w 165"/>
                  <a:gd name="T16" fmla="*/ 0 h 732"/>
                  <a:gd name="T17" fmla="*/ 165 w 165"/>
                  <a:gd name="T18" fmla="*/ 732 h 732"/>
                </a:gdLst>
                <a:ahLst/>
                <a:cxnLst>
                  <a:cxn ang="T10">
                    <a:pos x="T0" y="T1"/>
                  </a:cxn>
                  <a:cxn ang="T11">
                    <a:pos x="T2" y="T3"/>
                  </a:cxn>
                  <a:cxn ang="T12">
                    <a:pos x="T4" y="T5"/>
                  </a:cxn>
                  <a:cxn ang="T13">
                    <a:pos x="T6" y="T7"/>
                  </a:cxn>
                  <a:cxn ang="T14">
                    <a:pos x="T8" y="T9"/>
                  </a:cxn>
                </a:cxnLst>
                <a:rect l="T15" t="T16" r="T17" b="T18"/>
                <a:pathLst>
                  <a:path w="165" h="732">
                    <a:moveTo>
                      <a:pt x="0" y="732"/>
                    </a:moveTo>
                    <a:lnTo>
                      <a:pt x="0" y="126"/>
                    </a:lnTo>
                    <a:lnTo>
                      <a:pt x="165" y="0"/>
                    </a:lnTo>
                    <a:lnTo>
                      <a:pt x="165" y="606"/>
                    </a:lnTo>
                    <a:lnTo>
                      <a:pt x="0" y="732"/>
                    </a:lnTo>
                    <a:close/>
                  </a:path>
                </a:pathLst>
              </a:custGeom>
              <a:noFill/>
              <a:ln w="11113">
                <a:solidFill>
                  <a:srgbClr val="000000"/>
                </a:solidFill>
                <a:round/>
                <a:headEnd/>
                <a:tailEnd/>
              </a:ln>
            </p:spPr>
            <p:txBody>
              <a:bodyPr/>
              <a:lstStyle/>
              <a:p>
                <a:endParaRPr lang="en-US"/>
              </a:p>
            </p:txBody>
          </p:sp>
          <p:sp>
            <p:nvSpPr>
              <p:cNvPr id="68" name="Rectangle 55"/>
              <p:cNvSpPr>
                <a:spLocks noChangeAspect="1" noChangeArrowheads="1"/>
              </p:cNvSpPr>
              <p:nvPr/>
            </p:nvSpPr>
            <p:spPr bwMode="auto">
              <a:xfrm>
                <a:off x="4061" y="2993"/>
                <a:ext cx="247" cy="606"/>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69" name="Rectangle 56"/>
              <p:cNvSpPr>
                <a:spLocks noChangeAspect="1" noChangeArrowheads="1"/>
              </p:cNvSpPr>
              <p:nvPr/>
            </p:nvSpPr>
            <p:spPr bwMode="auto">
              <a:xfrm>
                <a:off x="4061" y="2993"/>
                <a:ext cx="247" cy="606"/>
              </a:xfrm>
              <a:prstGeom prst="rect">
                <a:avLst/>
              </a:prstGeom>
              <a:noFill/>
              <a:ln w="11113">
                <a:solidFill>
                  <a:srgbClr val="000000"/>
                </a:solidFill>
                <a:miter lim="800000"/>
                <a:headEnd/>
                <a:tailEnd/>
              </a:ln>
            </p:spPr>
            <p:txBody>
              <a:bodyPr/>
              <a:lstStyle/>
              <a:p>
                <a:endParaRPr lang="en-US"/>
              </a:p>
            </p:txBody>
          </p:sp>
          <p:sp>
            <p:nvSpPr>
              <p:cNvPr id="70" name="Freeform 57"/>
              <p:cNvSpPr>
                <a:spLocks noChangeAspect="1"/>
              </p:cNvSpPr>
              <p:nvPr/>
            </p:nvSpPr>
            <p:spPr bwMode="auto">
              <a:xfrm>
                <a:off x="4061" y="2867"/>
                <a:ext cx="412" cy="126"/>
              </a:xfrm>
              <a:custGeom>
                <a:avLst/>
                <a:gdLst>
                  <a:gd name="T0" fmla="*/ 247 w 412"/>
                  <a:gd name="T1" fmla="*/ 126 h 126"/>
                  <a:gd name="T2" fmla="*/ 412 w 412"/>
                  <a:gd name="T3" fmla="*/ 0 h 126"/>
                  <a:gd name="T4" fmla="*/ 172 w 412"/>
                  <a:gd name="T5" fmla="*/ 0 h 126"/>
                  <a:gd name="T6" fmla="*/ 0 w 412"/>
                  <a:gd name="T7" fmla="*/ 126 h 126"/>
                  <a:gd name="T8" fmla="*/ 247 w 412"/>
                  <a:gd name="T9" fmla="*/ 126 h 126"/>
                  <a:gd name="T10" fmla="*/ 0 60000 65536"/>
                  <a:gd name="T11" fmla="*/ 0 60000 65536"/>
                  <a:gd name="T12" fmla="*/ 0 60000 65536"/>
                  <a:gd name="T13" fmla="*/ 0 60000 65536"/>
                  <a:gd name="T14" fmla="*/ 0 60000 65536"/>
                  <a:gd name="T15" fmla="*/ 0 w 412"/>
                  <a:gd name="T16" fmla="*/ 0 h 126"/>
                  <a:gd name="T17" fmla="*/ 412 w 412"/>
                  <a:gd name="T18" fmla="*/ 126 h 126"/>
                </a:gdLst>
                <a:ahLst/>
                <a:cxnLst>
                  <a:cxn ang="T10">
                    <a:pos x="T0" y="T1"/>
                  </a:cxn>
                  <a:cxn ang="T11">
                    <a:pos x="T2" y="T3"/>
                  </a:cxn>
                  <a:cxn ang="T12">
                    <a:pos x="T4" y="T5"/>
                  </a:cxn>
                  <a:cxn ang="T13">
                    <a:pos x="T6" y="T7"/>
                  </a:cxn>
                  <a:cxn ang="T14">
                    <a:pos x="T8" y="T9"/>
                  </a:cxn>
                </a:cxnLst>
                <a:rect l="T15" t="T16" r="T17" b="T18"/>
                <a:pathLst>
                  <a:path w="412" h="126">
                    <a:moveTo>
                      <a:pt x="247" y="126"/>
                    </a:moveTo>
                    <a:lnTo>
                      <a:pt x="412" y="0"/>
                    </a:lnTo>
                    <a:lnTo>
                      <a:pt x="172" y="0"/>
                    </a:lnTo>
                    <a:lnTo>
                      <a:pt x="0" y="126"/>
                    </a:lnTo>
                    <a:lnTo>
                      <a:pt x="247" y="126"/>
                    </a:lnTo>
                    <a:close/>
                  </a:path>
                </a:pathLst>
              </a:custGeom>
              <a:blipFill dpi="0" rotWithShape="0">
                <a:blip r:embed="rId5" cstate="print"/>
                <a:srcRect/>
                <a:tile tx="0" ty="0" sx="100000" sy="100000" flip="none" algn="tl"/>
              </a:blipFill>
              <a:ln w="9525">
                <a:noFill/>
                <a:round/>
                <a:headEnd/>
                <a:tailEnd/>
              </a:ln>
            </p:spPr>
            <p:txBody>
              <a:bodyPr/>
              <a:lstStyle/>
              <a:p>
                <a:endParaRPr lang="en-US"/>
              </a:p>
            </p:txBody>
          </p:sp>
          <p:sp>
            <p:nvSpPr>
              <p:cNvPr id="71" name="Freeform 58"/>
              <p:cNvSpPr>
                <a:spLocks noChangeAspect="1"/>
              </p:cNvSpPr>
              <p:nvPr/>
            </p:nvSpPr>
            <p:spPr bwMode="auto">
              <a:xfrm>
                <a:off x="4061" y="2867"/>
                <a:ext cx="412" cy="126"/>
              </a:xfrm>
              <a:custGeom>
                <a:avLst/>
                <a:gdLst>
                  <a:gd name="T0" fmla="*/ 247 w 412"/>
                  <a:gd name="T1" fmla="*/ 126 h 126"/>
                  <a:gd name="T2" fmla="*/ 412 w 412"/>
                  <a:gd name="T3" fmla="*/ 0 h 126"/>
                  <a:gd name="T4" fmla="*/ 172 w 412"/>
                  <a:gd name="T5" fmla="*/ 0 h 126"/>
                  <a:gd name="T6" fmla="*/ 0 w 412"/>
                  <a:gd name="T7" fmla="*/ 126 h 126"/>
                  <a:gd name="T8" fmla="*/ 247 w 412"/>
                  <a:gd name="T9" fmla="*/ 126 h 126"/>
                  <a:gd name="T10" fmla="*/ 0 60000 65536"/>
                  <a:gd name="T11" fmla="*/ 0 60000 65536"/>
                  <a:gd name="T12" fmla="*/ 0 60000 65536"/>
                  <a:gd name="T13" fmla="*/ 0 60000 65536"/>
                  <a:gd name="T14" fmla="*/ 0 60000 65536"/>
                  <a:gd name="T15" fmla="*/ 0 w 412"/>
                  <a:gd name="T16" fmla="*/ 0 h 126"/>
                  <a:gd name="T17" fmla="*/ 412 w 412"/>
                  <a:gd name="T18" fmla="*/ 126 h 126"/>
                </a:gdLst>
                <a:ahLst/>
                <a:cxnLst>
                  <a:cxn ang="T10">
                    <a:pos x="T0" y="T1"/>
                  </a:cxn>
                  <a:cxn ang="T11">
                    <a:pos x="T2" y="T3"/>
                  </a:cxn>
                  <a:cxn ang="T12">
                    <a:pos x="T4" y="T5"/>
                  </a:cxn>
                  <a:cxn ang="T13">
                    <a:pos x="T6" y="T7"/>
                  </a:cxn>
                  <a:cxn ang="T14">
                    <a:pos x="T8" y="T9"/>
                  </a:cxn>
                </a:cxnLst>
                <a:rect l="T15" t="T16" r="T17" b="T18"/>
                <a:pathLst>
                  <a:path w="412" h="126">
                    <a:moveTo>
                      <a:pt x="247" y="126"/>
                    </a:moveTo>
                    <a:lnTo>
                      <a:pt x="412" y="0"/>
                    </a:lnTo>
                    <a:lnTo>
                      <a:pt x="172" y="0"/>
                    </a:lnTo>
                    <a:lnTo>
                      <a:pt x="0" y="126"/>
                    </a:lnTo>
                    <a:lnTo>
                      <a:pt x="247" y="126"/>
                    </a:lnTo>
                    <a:close/>
                  </a:path>
                </a:pathLst>
              </a:custGeom>
              <a:noFill/>
              <a:ln w="11113">
                <a:solidFill>
                  <a:srgbClr val="000000"/>
                </a:solidFill>
                <a:round/>
                <a:headEnd/>
                <a:tailEnd/>
              </a:ln>
            </p:spPr>
            <p:txBody>
              <a:bodyPr/>
              <a:lstStyle/>
              <a:p>
                <a:endParaRPr lang="en-US"/>
              </a:p>
            </p:txBody>
          </p:sp>
          <p:sp>
            <p:nvSpPr>
              <p:cNvPr id="72" name="Freeform 59"/>
              <p:cNvSpPr>
                <a:spLocks noChangeAspect="1"/>
              </p:cNvSpPr>
              <p:nvPr/>
            </p:nvSpPr>
            <p:spPr bwMode="auto">
              <a:xfrm>
                <a:off x="4556" y="2791"/>
                <a:ext cx="165" cy="808"/>
              </a:xfrm>
              <a:custGeom>
                <a:avLst/>
                <a:gdLst>
                  <a:gd name="T0" fmla="*/ 0 w 165"/>
                  <a:gd name="T1" fmla="*/ 808 h 808"/>
                  <a:gd name="T2" fmla="*/ 0 w 165"/>
                  <a:gd name="T3" fmla="*/ 125 h 808"/>
                  <a:gd name="T4" fmla="*/ 165 w 165"/>
                  <a:gd name="T5" fmla="*/ 0 h 808"/>
                  <a:gd name="T6" fmla="*/ 165 w 165"/>
                  <a:gd name="T7" fmla="*/ 682 h 808"/>
                  <a:gd name="T8" fmla="*/ 0 w 165"/>
                  <a:gd name="T9" fmla="*/ 808 h 808"/>
                  <a:gd name="T10" fmla="*/ 0 60000 65536"/>
                  <a:gd name="T11" fmla="*/ 0 60000 65536"/>
                  <a:gd name="T12" fmla="*/ 0 60000 65536"/>
                  <a:gd name="T13" fmla="*/ 0 60000 65536"/>
                  <a:gd name="T14" fmla="*/ 0 60000 65536"/>
                  <a:gd name="T15" fmla="*/ 0 w 165"/>
                  <a:gd name="T16" fmla="*/ 0 h 808"/>
                  <a:gd name="T17" fmla="*/ 165 w 165"/>
                  <a:gd name="T18" fmla="*/ 808 h 808"/>
                </a:gdLst>
                <a:ahLst/>
                <a:cxnLst>
                  <a:cxn ang="T10">
                    <a:pos x="T0" y="T1"/>
                  </a:cxn>
                  <a:cxn ang="T11">
                    <a:pos x="T2" y="T3"/>
                  </a:cxn>
                  <a:cxn ang="T12">
                    <a:pos x="T4" y="T5"/>
                  </a:cxn>
                  <a:cxn ang="T13">
                    <a:pos x="T6" y="T7"/>
                  </a:cxn>
                  <a:cxn ang="T14">
                    <a:pos x="T8" y="T9"/>
                  </a:cxn>
                </a:cxnLst>
                <a:rect l="T15" t="T16" r="T17" b="T18"/>
                <a:pathLst>
                  <a:path w="165" h="808">
                    <a:moveTo>
                      <a:pt x="0" y="808"/>
                    </a:moveTo>
                    <a:lnTo>
                      <a:pt x="0" y="125"/>
                    </a:lnTo>
                    <a:lnTo>
                      <a:pt x="165" y="0"/>
                    </a:lnTo>
                    <a:lnTo>
                      <a:pt x="165" y="682"/>
                    </a:lnTo>
                    <a:lnTo>
                      <a:pt x="0" y="808"/>
                    </a:lnTo>
                    <a:close/>
                  </a:path>
                </a:pathLst>
              </a:custGeom>
              <a:blipFill dpi="0" rotWithShape="0">
                <a:blip r:embed="rId16" cstate="print"/>
                <a:srcRect/>
                <a:tile tx="0" ty="0" sx="100000" sy="100000" flip="none" algn="tl"/>
              </a:blipFill>
              <a:ln w="9525">
                <a:noFill/>
                <a:round/>
                <a:headEnd/>
                <a:tailEnd/>
              </a:ln>
            </p:spPr>
            <p:txBody>
              <a:bodyPr/>
              <a:lstStyle/>
              <a:p>
                <a:endParaRPr lang="en-US"/>
              </a:p>
            </p:txBody>
          </p:sp>
          <p:sp>
            <p:nvSpPr>
              <p:cNvPr id="73" name="Freeform 60"/>
              <p:cNvSpPr>
                <a:spLocks noChangeAspect="1"/>
              </p:cNvSpPr>
              <p:nvPr/>
            </p:nvSpPr>
            <p:spPr bwMode="auto">
              <a:xfrm>
                <a:off x="4556" y="2791"/>
                <a:ext cx="165" cy="808"/>
              </a:xfrm>
              <a:custGeom>
                <a:avLst/>
                <a:gdLst>
                  <a:gd name="T0" fmla="*/ 0 w 165"/>
                  <a:gd name="T1" fmla="*/ 808 h 808"/>
                  <a:gd name="T2" fmla="*/ 0 w 165"/>
                  <a:gd name="T3" fmla="*/ 125 h 808"/>
                  <a:gd name="T4" fmla="*/ 165 w 165"/>
                  <a:gd name="T5" fmla="*/ 0 h 808"/>
                  <a:gd name="T6" fmla="*/ 165 w 165"/>
                  <a:gd name="T7" fmla="*/ 682 h 808"/>
                  <a:gd name="T8" fmla="*/ 0 w 165"/>
                  <a:gd name="T9" fmla="*/ 808 h 808"/>
                  <a:gd name="T10" fmla="*/ 0 60000 65536"/>
                  <a:gd name="T11" fmla="*/ 0 60000 65536"/>
                  <a:gd name="T12" fmla="*/ 0 60000 65536"/>
                  <a:gd name="T13" fmla="*/ 0 60000 65536"/>
                  <a:gd name="T14" fmla="*/ 0 60000 65536"/>
                  <a:gd name="T15" fmla="*/ 0 w 165"/>
                  <a:gd name="T16" fmla="*/ 0 h 808"/>
                  <a:gd name="T17" fmla="*/ 165 w 165"/>
                  <a:gd name="T18" fmla="*/ 808 h 808"/>
                </a:gdLst>
                <a:ahLst/>
                <a:cxnLst>
                  <a:cxn ang="T10">
                    <a:pos x="T0" y="T1"/>
                  </a:cxn>
                  <a:cxn ang="T11">
                    <a:pos x="T2" y="T3"/>
                  </a:cxn>
                  <a:cxn ang="T12">
                    <a:pos x="T4" y="T5"/>
                  </a:cxn>
                  <a:cxn ang="T13">
                    <a:pos x="T6" y="T7"/>
                  </a:cxn>
                  <a:cxn ang="T14">
                    <a:pos x="T8" y="T9"/>
                  </a:cxn>
                </a:cxnLst>
                <a:rect l="T15" t="T16" r="T17" b="T18"/>
                <a:pathLst>
                  <a:path w="165" h="808">
                    <a:moveTo>
                      <a:pt x="0" y="808"/>
                    </a:moveTo>
                    <a:lnTo>
                      <a:pt x="0" y="125"/>
                    </a:lnTo>
                    <a:lnTo>
                      <a:pt x="165" y="0"/>
                    </a:lnTo>
                    <a:lnTo>
                      <a:pt x="165" y="682"/>
                    </a:lnTo>
                    <a:lnTo>
                      <a:pt x="0" y="808"/>
                    </a:lnTo>
                    <a:close/>
                  </a:path>
                </a:pathLst>
              </a:custGeom>
              <a:noFill/>
              <a:ln w="11113">
                <a:solidFill>
                  <a:srgbClr val="000000"/>
                </a:solidFill>
                <a:round/>
                <a:headEnd/>
                <a:tailEnd/>
              </a:ln>
            </p:spPr>
            <p:txBody>
              <a:bodyPr/>
              <a:lstStyle/>
              <a:p>
                <a:endParaRPr lang="en-US"/>
              </a:p>
            </p:txBody>
          </p:sp>
          <p:sp>
            <p:nvSpPr>
              <p:cNvPr id="74" name="Rectangle 61"/>
              <p:cNvSpPr>
                <a:spLocks noChangeAspect="1" noChangeArrowheads="1"/>
              </p:cNvSpPr>
              <p:nvPr/>
            </p:nvSpPr>
            <p:spPr bwMode="auto">
              <a:xfrm>
                <a:off x="4308" y="2916"/>
                <a:ext cx="248" cy="683"/>
              </a:xfrm>
              <a:prstGeom prst="rect">
                <a:avLst/>
              </a:prstGeom>
              <a:blipFill dpi="0" rotWithShape="0">
                <a:blip r:embed="rId17" cstate="print"/>
                <a:srcRect/>
                <a:tile tx="0" ty="0" sx="100000" sy="100000" flip="none" algn="tl"/>
              </a:blipFill>
              <a:ln w="9525">
                <a:noFill/>
                <a:miter lim="800000"/>
                <a:headEnd/>
                <a:tailEnd/>
              </a:ln>
            </p:spPr>
            <p:txBody>
              <a:bodyPr/>
              <a:lstStyle/>
              <a:p>
                <a:endParaRPr lang="en-US"/>
              </a:p>
            </p:txBody>
          </p:sp>
          <p:sp>
            <p:nvSpPr>
              <p:cNvPr id="75" name="Rectangle 62"/>
              <p:cNvSpPr>
                <a:spLocks noChangeAspect="1" noChangeArrowheads="1"/>
              </p:cNvSpPr>
              <p:nvPr/>
            </p:nvSpPr>
            <p:spPr bwMode="auto">
              <a:xfrm>
                <a:off x="4308" y="2916"/>
                <a:ext cx="248" cy="683"/>
              </a:xfrm>
              <a:prstGeom prst="rect">
                <a:avLst/>
              </a:prstGeom>
              <a:noFill/>
              <a:ln w="11113">
                <a:solidFill>
                  <a:srgbClr val="000000"/>
                </a:solidFill>
                <a:miter lim="800000"/>
                <a:headEnd/>
                <a:tailEnd/>
              </a:ln>
            </p:spPr>
            <p:txBody>
              <a:bodyPr/>
              <a:lstStyle/>
              <a:p>
                <a:endParaRPr lang="en-US"/>
              </a:p>
            </p:txBody>
          </p:sp>
          <p:sp>
            <p:nvSpPr>
              <p:cNvPr id="76" name="Freeform 63"/>
              <p:cNvSpPr>
                <a:spLocks noChangeAspect="1"/>
              </p:cNvSpPr>
              <p:nvPr/>
            </p:nvSpPr>
            <p:spPr bwMode="auto">
              <a:xfrm>
                <a:off x="4308" y="2791"/>
                <a:ext cx="413" cy="125"/>
              </a:xfrm>
              <a:custGeom>
                <a:avLst/>
                <a:gdLst>
                  <a:gd name="T0" fmla="*/ 248 w 413"/>
                  <a:gd name="T1" fmla="*/ 125 h 125"/>
                  <a:gd name="T2" fmla="*/ 413 w 413"/>
                  <a:gd name="T3" fmla="*/ 0 h 125"/>
                  <a:gd name="T4" fmla="*/ 165 w 413"/>
                  <a:gd name="T5" fmla="*/ 0 h 125"/>
                  <a:gd name="T6" fmla="*/ 0 w 413"/>
                  <a:gd name="T7" fmla="*/ 125 h 125"/>
                  <a:gd name="T8" fmla="*/ 248 w 413"/>
                  <a:gd name="T9" fmla="*/ 125 h 125"/>
                  <a:gd name="T10" fmla="*/ 0 60000 65536"/>
                  <a:gd name="T11" fmla="*/ 0 60000 65536"/>
                  <a:gd name="T12" fmla="*/ 0 60000 65536"/>
                  <a:gd name="T13" fmla="*/ 0 60000 65536"/>
                  <a:gd name="T14" fmla="*/ 0 60000 65536"/>
                  <a:gd name="T15" fmla="*/ 0 w 413"/>
                  <a:gd name="T16" fmla="*/ 0 h 125"/>
                  <a:gd name="T17" fmla="*/ 413 w 413"/>
                  <a:gd name="T18" fmla="*/ 125 h 125"/>
                </a:gdLst>
                <a:ahLst/>
                <a:cxnLst>
                  <a:cxn ang="T10">
                    <a:pos x="T0" y="T1"/>
                  </a:cxn>
                  <a:cxn ang="T11">
                    <a:pos x="T2" y="T3"/>
                  </a:cxn>
                  <a:cxn ang="T12">
                    <a:pos x="T4" y="T5"/>
                  </a:cxn>
                  <a:cxn ang="T13">
                    <a:pos x="T6" y="T7"/>
                  </a:cxn>
                  <a:cxn ang="T14">
                    <a:pos x="T8" y="T9"/>
                  </a:cxn>
                </a:cxnLst>
                <a:rect l="T15" t="T16" r="T17" b="T18"/>
                <a:pathLst>
                  <a:path w="413" h="125">
                    <a:moveTo>
                      <a:pt x="248" y="125"/>
                    </a:moveTo>
                    <a:lnTo>
                      <a:pt x="413" y="0"/>
                    </a:lnTo>
                    <a:lnTo>
                      <a:pt x="165" y="0"/>
                    </a:lnTo>
                    <a:lnTo>
                      <a:pt x="0" y="125"/>
                    </a:lnTo>
                    <a:lnTo>
                      <a:pt x="248" y="125"/>
                    </a:lnTo>
                    <a:close/>
                  </a:path>
                </a:pathLst>
              </a:custGeom>
              <a:blipFill dpi="0" rotWithShape="0">
                <a:blip r:embed="rId18" cstate="print"/>
                <a:srcRect/>
                <a:tile tx="0" ty="0" sx="100000" sy="100000" flip="none" algn="tl"/>
              </a:blipFill>
              <a:ln w="9525">
                <a:noFill/>
                <a:round/>
                <a:headEnd/>
                <a:tailEnd/>
              </a:ln>
            </p:spPr>
            <p:txBody>
              <a:bodyPr/>
              <a:lstStyle/>
              <a:p>
                <a:endParaRPr lang="en-US"/>
              </a:p>
            </p:txBody>
          </p:sp>
          <p:sp>
            <p:nvSpPr>
              <p:cNvPr id="77" name="Freeform 64"/>
              <p:cNvSpPr>
                <a:spLocks noChangeAspect="1"/>
              </p:cNvSpPr>
              <p:nvPr/>
            </p:nvSpPr>
            <p:spPr bwMode="auto">
              <a:xfrm>
                <a:off x="4308" y="2791"/>
                <a:ext cx="413" cy="125"/>
              </a:xfrm>
              <a:custGeom>
                <a:avLst/>
                <a:gdLst>
                  <a:gd name="T0" fmla="*/ 248 w 413"/>
                  <a:gd name="T1" fmla="*/ 125 h 125"/>
                  <a:gd name="T2" fmla="*/ 413 w 413"/>
                  <a:gd name="T3" fmla="*/ 0 h 125"/>
                  <a:gd name="T4" fmla="*/ 165 w 413"/>
                  <a:gd name="T5" fmla="*/ 0 h 125"/>
                  <a:gd name="T6" fmla="*/ 0 w 413"/>
                  <a:gd name="T7" fmla="*/ 125 h 125"/>
                  <a:gd name="T8" fmla="*/ 248 w 413"/>
                  <a:gd name="T9" fmla="*/ 125 h 125"/>
                  <a:gd name="T10" fmla="*/ 0 60000 65536"/>
                  <a:gd name="T11" fmla="*/ 0 60000 65536"/>
                  <a:gd name="T12" fmla="*/ 0 60000 65536"/>
                  <a:gd name="T13" fmla="*/ 0 60000 65536"/>
                  <a:gd name="T14" fmla="*/ 0 60000 65536"/>
                  <a:gd name="T15" fmla="*/ 0 w 413"/>
                  <a:gd name="T16" fmla="*/ 0 h 125"/>
                  <a:gd name="T17" fmla="*/ 413 w 413"/>
                  <a:gd name="T18" fmla="*/ 125 h 125"/>
                </a:gdLst>
                <a:ahLst/>
                <a:cxnLst>
                  <a:cxn ang="T10">
                    <a:pos x="T0" y="T1"/>
                  </a:cxn>
                  <a:cxn ang="T11">
                    <a:pos x="T2" y="T3"/>
                  </a:cxn>
                  <a:cxn ang="T12">
                    <a:pos x="T4" y="T5"/>
                  </a:cxn>
                  <a:cxn ang="T13">
                    <a:pos x="T6" y="T7"/>
                  </a:cxn>
                  <a:cxn ang="T14">
                    <a:pos x="T8" y="T9"/>
                  </a:cxn>
                </a:cxnLst>
                <a:rect l="T15" t="T16" r="T17" b="T18"/>
                <a:pathLst>
                  <a:path w="413" h="125">
                    <a:moveTo>
                      <a:pt x="248" y="125"/>
                    </a:moveTo>
                    <a:lnTo>
                      <a:pt x="413" y="0"/>
                    </a:lnTo>
                    <a:lnTo>
                      <a:pt x="165" y="0"/>
                    </a:lnTo>
                    <a:lnTo>
                      <a:pt x="0" y="125"/>
                    </a:lnTo>
                    <a:lnTo>
                      <a:pt x="248" y="125"/>
                    </a:lnTo>
                    <a:close/>
                  </a:path>
                </a:pathLst>
              </a:custGeom>
              <a:noFill/>
              <a:ln w="11113">
                <a:solidFill>
                  <a:srgbClr val="000000"/>
                </a:solidFill>
                <a:round/>
                <a:headEnd/>
                <a:tailEnd/>
              </a:ln>
            </p:spPr>
            <p:txBody>
              <a:bodyPr/>
              <a:lstStyle/>
              <a:p>
                <a:endParaRPr lang="en-US"/>
              </a:p>
            </p:txBody>
          </p:sp>
          <p:sp>
            <p:nvSpPr>
              <p:cNvPr id="78" name="Line 65"/>
              <p:cNvSpPr>
                <a:spLocks noChangeAspect="1" noChangeShapeType="1"/>
              </p:cNvSpPr>
              <p:nvPr/>
            </p:nvSpPr>
            <p:spPr bwMode="auto">
              <a:xfrm flipV="1">
                <a:off x="1302" y="1412"/>
                <a:ext cx="1" cy="2187"/>
              </a:xfrm>
              <a:prstGeom prst="line">
                <a:avLst/>
              </a:prstGeom>
              <a:noFill/>
              <a:ln w="0">
                <a:solidFill>
                  <a:srgbClr val="000000"/>
                </a:solidFill>
                <a:round/>
                <a:headEnd/>
                <a:tailEnd/>
              </a:ln>
            </p:spPr>
            <p:txBody>
              <a:bodyPr/>
              <a:lstStyle/>
              <a:p>
                <a:endParaRPr lang="en-US"/>
              </a:p>
            </p:txBody>
          </p:sp>
          <p:sp>
            <p:nvSpPr>
              <p:cNvPr id="79" name="Line 66"/>
              <p:cNvSpPr>
                <a:spLocks noChangeAspect="1" noChangeShapeType="1"/>
              </p:cNvSpPr>
              <p:nvPr/>
            </p:nvSpPr>
            <p:spPr bwMode="auto">
              <a:xfrm flipH="1">
                <a:off x="1268" y="3599"/>
                <a:ext cx="69" cy="1"/>
              </a:xfrm>
              <a:prstGeom prst="line">
                <a:avLst/>
              </a:prstGeom>
              <a:noFill/>
              <a:ln w="0">
                <a:solidFill>
                  <a:srgbClr val="000000"/>
                </a:solidFill>
                <a:round/>
                <a:headEnd/>
                <a:tailEnd/>
              </a:ln>
            </p:spPr>
            <p:txBody>
              <a:bodyPr/>
              <a:lstStyle/>
              <a:p>
                <a:endParaRPr lang="en-US"/>
              </a:p>
            </p:txBody>
          </p:sp>
          <p:sp>
            <p:nvSpPr>
              <p:cNvPr id="80" name="Line 67"/>
              <p:cNvSpPr>
                <a:spLocks noChangeAspect="1" noChangeShapeType="1"/>
              </p:cNvSpPr>
              <p:nvPr/>
            </p:nvSpPr>
            <p:spPr bwMode="auto">
              <a:xfrm flipH="1">
                <a:off x="1268" y="3055"/>
                <a:ext cx="69" cy="1"/>
              </a:xfrm>
              <a:prstGeom prst="line">
                <a:avLst/>
              </a:prstGeom>
              <a:noFill/>
              <a:ln w="0">
                <a:solidFill>
                  <a:srgbClr val="000000"/>
                </a:solidFill>
                <a:round/>
                <a:headEnd/>
                <a:tailEnd/>
              </a:ln>
            </p:spPr>
            <p:txBody>
              <a:bodyPr/>
              <a:lstStyle/>
              <a:p>
                <a:endParaRPr lang="en-US"/>
              </a:p>
            </p:txBody>
          </p:sp>
          <p:sp>
            <p:nvSpPr>
              <p:cNvPr id="81" name="Line 68"/>
              <p:cNvSpPr>
                <a:spLocks noChangeAspect="1" noChangeShapeType="1"/>
              </p:cNvSpPr>
              <p:nvPr/>
            </p:nvSpPr>
            <p:spPr bwMode="auto">
              <a:xfrm flipH="1">
                <a:off x="1268" y="2505"/>
                <a:ext cx="69" cy="1"/>
              </a:xfrm>
              <a:prstGeom prst="line">
                <a:avLst/>
              </a:prstGeom>
              <a:noFill/>
              <a:ln w="0">
                <a:solidFill>
                  <a:srgbClr val="000000"/>
                </a:solidFill>
                <a:round/>
                <a:headEnd/>
                <a:tailEnd/>
              </a:ln>
            </p:spPr>
            <p:txBody>
              <a:bodyPr/>
              <a:lstStyle/>
              <a:p>
                <a:endParaRPr lang="en-US"/>
              </a:p>
            </p:txBody>
          </p:sp>
          <p:sp>
            <p:nvSpPr>
              <p:cNvPr id="82" name="Line 69"/>
              <p:cNvSpPr>
                <a:spLocks noChangeAspect="1" noChangeShapeType="1"/>
              </p:cNvSpPr>
              <p:nvPr/>
            </p:nvSpPr>
            <p:spPr bwMode="auto">
              <a:xfrm flipH="1">
                <a:off x="1268" y="1962"/>
                <a:ext cx="69" cy="1"/>
              </a:xfrm>
              <a:prstGeom prst="line">
                <a:avLst/>
              </a:prstGeom>
              <a:noFill/>
              <a:ln w="0">
                <a:solidFill>
                  <a:srgbClr val="000000"/>
                </a:solidFill>
                <a:round/>
                <a:headEnd/>
                <a:tailEnd/>
              </a:ln>
            </p:spPr>
            <p:txBody>
              <a:bodyPr/>
              <a:lstStyle/>
              <a:p>
                <a:endParaRPr lang="en-US"/>
              </a:p>
            </p:txBody>
          </p:sp>
          <p:sp>
            <p:nvSpPr>
              <p:cNvPr id="83" name="Line 70"/>
              <p:cNvSpPr>
                <a:spLocks noChangeAspect="1" noChangeShapeType="1"/>
              </p:cNvSpPr>
              <p:nvPr/>
            </p:nvSpPr>
            <p:spPr bwMode="auto">
              <a:xfrm flipH="1">
                <a:off x="1268" y="1412"/>
                <a:ext cx="69" cy="1"/>
              </a:xfrm>
              <a:prstGeom prst="line">
                <a:avLst/>
              </a:prstGeom>
              <a:noFill/>
              <a:ln w="0">
                <a:solidFill>
                  <a:srgbClr val="000000"/>
                </a:solidFill>
                <a:round/>
                <a:headEnd/>
                <a:tailEnd/>
              </a:ln>
            </p:spPr>
            <p:txBody>
              <a:bodyPr/>
              <a:lstStyle/>
              <a:p>
                <a:endParaRPr lang="en-US"/>
              </a:p>
            </p:txBody>
          </p:sp>
          <p:sp>
            <p:nvSpPr>
              <p:cNvPr id="84" name="Rectangle 71"/>
              <p:cNvSpPr>
                <a:spLocks noChangeAspect="1" noChangeArrowheads="1"/>
              </p:cNvSpPr>
              <p:nvPr/>
            </p:nvSpPr>
            <p:spPr bwMode="auto">
              <a:xfrm>
                <a:off x="1062" y="3544"/>
                <a:ext cx="20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0.00</a:t>
                </a:r>
                <a:endParaRPr lang="en-US" sz="700">
                  <a:solidFill>
                    <a:schemeClr val="tx1"/>
                  </a:solidFill>
                  <a:latin typeface="Times New Roman" pitchFamily="18" charset="0"/>
                </a:endParaRPr>
              </a:p>
            </p:txBody>
          </p:sp>
          <p:sp>
            <p:nvSpPr>
              <p:cNvPr id="85" name="Rectangle 72"/>
              <p:cNvSpPr>
                <a:spLocks noChangeAspect="1" noChangeArrowheads="1"/>
              </p:cNvSpPr>
              <p:nvPr/>
            </p:nvSpPr>
            <p:spPr bwMode="auto">
              <a:xfrm>
                <a:off x="1062" y="3000"/>
                <a:ext cx="20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1.00</a:t>
                </a:r>
                <a:endParaRPr lang="en-US" sz="700">
                  <a:solidFill>
                    <a:schemeClr val="tx1"/>
                  </a:solidFill>
                  <a:latin typeface="Times New Roman" pitchFamily="18" charset="0"/>
                </a:endParaRPr>
              </a:p>
            </p:txBody>
          </p:sp>
          <p:sp>
            <p:nvSpPr>
              <p:cNvPr id="86" name="Rectangle 73"/>
              <p:cNvSpPr>
                <a:spLocks noChangeAspect="1" noChangeArrowheads="1"/>
              </p:cNvSpPr>
              <p:nvPr/>
            </p:nvSpPr>
            <p:spPr bwMode="auto">
              <a:xfrm>
                <a:off x="1062" y="2450"/>
                <a:ext cx="20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2.00</a:t>
                </a:r>
                <a:endParaRPr lang="en-US" sz="700">
                  <a:solidFill>
                    <a:schemeClr val="tx1"/>
                  </a:solidFill>
                  <a:latin typeface="Times New Roman" pitchFamily="18" charset="0"/>
                </a:endParaRPr>
              </a:p>
            </p:txBody>
          </p:sp>
          <p:sp>
            <p:nvSpPr>
              <p:cNvPr id="87" name="Rectangle 74"/>
              <p:cNvSpPr>
                <a:spLocks noChangeAspect="1" noChangeArrowheads="1"/>
              </p:cNvSpPr>
              <p:nvPr/>
            </p:nvSpPr>
            <p:spPr bwMode="auto">
              <a:xfrm>
                <a:off x="1062" y="1905"/>
                <a:ext cx="20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3.00</a:t>
                </a:r>
                <a:endParaRPr lang="en-US" sz="700">
                  <a:solidFill>
                    <a:schemeClr val="tx1"/>
                  </a:solidFill>
                  <a:latin typeface="Times New Roman" pitchFamily="18" charset="0"/>
                </a:endParaRPr>
              </a:p>
            </p:txBody>
          </p:sp>
          <p:sp>
            <p:nvSpPr>
              <p:cNvPr id="88" name="Rectangle 75"/>
              <p:cNvSpPr>
                <a:spLocks noChangeAspect="1" noChangeArrowheads="1"/>
              </p:cNvSpPr>
              <p:nvPr/>
            </p:nvSpPr>
            <p:spPr bwMode="auto">
              <a:xfrm>
                <a:off x="1062" y="1357"/>
                <a:ext cx="200" cy="122"/>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4.00</a:t>
                </a:r>
                <a:endParaRPr lang="en-US" sz="700">
                  <a:solidFill>
                    <a:schemeClr val="tx1"/>
                  </a:solidFill>
                  <a:latin typeface="Times New Roman" pitchFamily="18" charset="0"/>
                </a:endParaRPr>
              </a:p>
            </p:txBody>
          </p:sp>
          <p:sp>
            <p:nvSpPr>
              <p:cNvPr id="89" name="Rectangle 76"/>
              <p:cNvSpPr>
                <a:spLocks noChangeAspect="1" noChangeArrowheads="1"/>
              </p:cNvSpPr>
              <p:nvPr/>
            </p:nvSpPr>
            <p:spPr bwMode="auto">
              <a:xfrm rot="-5400000">
                <a:off x="607" y="2236"/>
                <a:ext cx="666"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  ×10  mm/mm</a:t>
                </a:r>
                <a:endParaRPr lang="en-US" sz="700">
                  <a:solidFill>
                    <a:schemeClr val="tx1"/>
                  </a:solidFill>
                  <a:latin typeface="Times New Roman" pitchFamily="18" charset="0"/>
                </a:endParaRPr>
              </a:p>
            </p:txBody>
          </p:sp>
          <p:sp>
            <p:nvSpPr>
              <p:cNvPr id="90" name="Rectangle 77"/>
              <p:cNvSpPr>
                <a:spLocks noChangeAspect="1" noChangeArrowheads="1"/>
              </p:cNvSpPr>
              <p:nvPr/>
            </p:nvSpPr>
            <p:spPr bwMode="auto">
              <a:xfrm rot="-5400000">
                <a:off x="901" y="2302"/>
                <a:ext cx="90" cy="120"/>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-3</a:t>
                </a:r>
                <a:endParaRPr lang="en-US" sz="700">
                  <a:solidFill>
                    <a:schemeClr val="tx1"/>
                  </a:solidFill>
                  <a:latin typeface="Times New Roman" pitchFamily="18" charset="0"/>
                </a:endParaRPr>
              </a:p>
            </p:txBody>
          </p:sp>
          <p:sp>
            <p:nvSpPr>
              <p:cNvPr id="91" name="Line 78"/>
              <p:cNvSpPr>
                <a:spLocks noChangeAspect="1" noChangeShapeType="1"/>
              </p:cNvSpPr>
              <p:nvPr/>
            </p:nvSpPr>
            <p:spPr bwMode="auto">
              <a:xfrm>
                <a:off x="1302" y="3599"/>
                <a:ext cx="3433" cy="1"/>
              </a:xfrm>
              <a:prstGeom prst="line">
                <a:avLst/>
              </a:prstGeom>
              <a:noFill/>
              <a:ln w="0">
                <a:solidFill>
                  <a:srgbClr val="000000"/>
                </a:solidFill>
                <a:round/>
                <a:headEnd/>
                <a:tailEnd/>
              </a:ln>
            </p:spPr>
            <p:txBody>
              <a:bodyPr/>
              <a:lstStyle/>
              <a:p>
                <a:endParaRPr lang="en-US"/>
              </a:p>
            </p:txBody>
          </p:sp>
          <p:sp>
            <p:nvSpPr>
              <p:cNvPr id="92" name="Line 79"/>
              <p:cNvSpPr>
                <a:spLocks noChangeAspect="1" noChangeShapeType="1"/>
              </p:cNvSpPr>
              <p:nvPr/>
            </p:nvSpPr>
            <p:spPr bwMode="auto">
              <a:xfrm>
                <a:off x="1302" y="3564"/>
                <a:ext cx="1" cy="35"/>
              </a:xfrm>
              <a:prstGeom prst="line">
                <a:avLst/>
              </a:prstGeom>
              <a:noFill/>
              <a:ln w="0">
                <a:solidFill>
                  <a:srgbClr val="000000"/>
                </a:solidFill>
                <a:round/>
                <a:headEnd/>
                <a:tailEnd/>
              </a:ln>
            </p:spPr>
            <p:txBody>
              <a:bodyPr/>
              <a:lstStyle/>
              <a:p>
                <a:endParaRPr lang="en-US"/>
              </a:p>
            </p:txBody>
          </p:sp>
          <p:sp>
            <p:nvSpPr>
              <p:cNvPr id="93" name="Line 80"/>
              <p:cNvSpPr>
                <a:spLocks noChangeAspect="1" noChangeShapeType="1"/>
              </p:cNvSpPr>
              <p:nvPr/>
            </p:nvSpPr>
            <p:spPr bwMode="auto">
              <a:xfrm>
                <a:off x="2162" y="3564"/>
                <a:ext cx="1" cy="35"/>
              </a:xfrm>
              <a:prstGeom prst="line">
                <a:avLst/>
              </a:prstGeom>
              <a:noFill/>
              <a:ln w="0">
                <a:solidFill>
                  <a:srgbClr val="000000"/>
                </a:solidFill>
                <a:round/>
                <a:headEnd/>
                <a:tailEnd/>
              </a:ln>
            </p:spPr>
            <p:txBody>
              <a:bodyPr/>
              <a:lstStyle/>
              <a:p>
                <a:endParaRPr lang="en-US"/>
              </a:p>
            </p:txBody>
          </p:sp>
          <p:sp>
            <p:nvSpPr>
              <p:cNvPr id="94" name="Line 81"/>
              <p:cNvSpPr>
                <a:spLocks noChangeAspect="1" noChangeShapeType="1"/>
              </p:cNvSpPr>
              <p:nvPr/>
            </p:nvSpPr>
            <p:spPr bwMode="auto">
              <a:xfrm>
                <a:off x="3022" y="3564"/>
                <a:ext cx="1" cy="35"/>
              </a:xfrm>
              <a:prstGeom prst="line">
                <a:avLst/>
              </a:prstGeom>
              <a:noFill/>
              <a:ln w="0">
                <a:solidFill>
                  <a:srgbClr val="000000"/>
                </a:solidFill>
                <a:round/>
                <a:headEnd/>
                <a:tailEnd/>
              </a:ln>
            </p:spPr>
            <p:txBody>
              <a:bodyPr/>
              <a:lstStyle/>
              <a:p>
                <a:endParaRPr lang="en-US"/>
              </a:p>
            </p:txBody>
          </p:sp>
          <p:sp>
            <p:nvSpPr>
              <p:cNvPr id="95" name="Line 82"/>
              <p:cNvSpPr>
                <a:spLocks noChangeAspect="1" noChangeShapeType="1"/>
              </p:cNvSpPr>
              <p:nvPr/>
            </p:nvSpPr>
            <p:spPr bwMode="auto">
              <a:xfrm>
                <a:off x="3882" y="3564"/>
                <a:ext cx="1" cy="35"/>
              </a:xfrm>
              <a:prstGeom prst="line">
                <a:avLst/>
              </a:prstGeom>
              <a:noFill/>
              <a:ln w="0">
                <a:solidFill>
                  <a:srgbClr val="000000"/>
                </a:solidFill>
                <a:round/>
                <a:headEnd/>
                <a:tailEnd/>
              </a:ln>
            </p:spPr>
            <p:txBody>
              <a:bodyPr/>
              <a:lstStyle/>
              <a:p>
                <a:endParaRPr lang="en-US"/>
              </a:p>
            </p:txBody>
          </p:sp>
          <p:sp>
            <p:nvSpPr>
              <p:cNvPr id="96" name="Line 83"/>
              <p:cNvSpPr>
                <a:spLocks noChangeAspect="1" noChangeShapeType="1"/>
              </p:cNvSpPr>
              <p:nvPr/>
            </p:nvSpPr>
            <p:spPr bwMode="auto">
              <a:xfrm>
                <a:off x="4735" y="3564"/>
                <a:ext cx="1" cy="35"/>
              </a:xfrm>
              <a:prstGeom prst="line">
                <a:avLst/>
              </a:prstGeom>
              <a:noFill/>
              <a:ln w="0">
                <a:solidFill>
                  <a:srgbClr val="000000"/>
                </a:solidFill>
                <a:round/>
                <a:headEnd/>
                <a:tailEnd/>
              </a:ln>
            </p:spPr>
            <p:txBody>
              <a:bodyPr/>
              <a:lstStyle/>
              <a:p>
                <a:endParaRPr lang="en-US"/>
              </a:p>
            </p:txBody>
          </p:sp>
          <p:sp>
            <p:nvSpPr>
              <p:cNvPr id="97" name="Rectangle 84"/>
              <p:cNvSpPr>
                <a:spLocks noChangeAspect="1" noChangeArrowheads="1"/>
              </p:cNvSpPr>
              <p:nvPr/>
            </p:nvSpPr>
            <p:spPr bwMode="auto">
              <a:xfrm>
                <a:off x="1632" y="3625"/>
                <a:ext cx="439" cy="123"/>
              </a:xfrm>
              <a:prstGeom prst="rect">
                <a:avLst/>
              </a:prstGeom>
              <a:noFill/>
              <a:ln w="9525">
                <a:noFill/>
                <a:miter lim="800000"/>
                <a:headEnd/>
                <a:tailEnd/>
              </a:ln>
            </p:spPr>
            <p:txBody>
              <a:bodyPr wrap="none" lIns="0" tIns="0" rIns="0" bIns="0">
                <a:spAutoFit/>
              </a:bodyPr>
              <a:lstStyle/>
              <a:p>
                <a:pPr eaLnBrk="0" hangingPunct="0"/>
                <a:r>
                  <a:rPr lang="en-US" sz="700" dirty="0">
                    <a:solidFill>
                      <a:srgbClr val="000000"/>
                    </a:solidFill>
                  </a:rPr>
                  <a:t>SuperLite</a:t>
                </a:r>
                <a:endParaRPr lang="en-US" sz="700" dirty="0">
                  <a:solidFill>
                    <a:schemeClr val="tx1"/>
                  </a:solidFill>
                  <a:latin typeface="Times New Roman" pitchFamily="18" charset="0"/>
                </a:endParaRPr>
              </a:p>
            </p:txBody>
          </p:sp>
          <p:sp>
            <p:nvSpPr>
              <p:cNvPr id="98" name="Rectangle 85"/>
              <p:cNvSpPr>
                <a:spLocks noChangeAspect="1" noChangeArrowheads="1"/>
              </p:cNvSpPr>
              <p:nvPr/>
            </p:nvSpPr>
            <p:spPr bwMode="auto">
              <a:xfrm>
                <a:off x="2258" y="3625"/>
                <a:ext cx="68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Urethane foam</a:t>
                </a:r>
                <a:endParaRPr lang="en-US" sz="700">
                  <a:solidFill>
                    <a:schemeClr val="tx1"/>
                  </a:solidFill>
                  <a:latin typeface="Times New Roman" pitchFamily="18" charset="0"/>
                </a:endParaRPr>
              </a:p>
            </p:txBody>
          </p:sp>
          <p:sp>
            <p:nvSpPr>
              <p:cNvPr id="99" name="Rectangle 86"/>
              <p:cNvSpPr>
                <a:spLocks noChangeAspect="1" noChangeArrowheads="1"/>
              </p:cNvSpPr>
              <p:nvPr/>
            </p:nvSpPr>
            <p:spPr bwMode="auto">
              <a:xfrm>
                <a:off x="3045" y="3625"/>
                <a:ext cx="834"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Corrugated  board</a:t>
                </a:r>
                <a:endParaRPr lang="en-US" sz="700">
                  <a:solidFill>
                    <a:schemeClr val="tx1"/>
                  </a:solidFill>
                  <a:latin typeface="Times New Roman" pitchFamily="18" charset="0"/>
                </a:endParaRPr>
              </a:p>
            </p:txBody>
          </p:sp>
          <p:sp>
            <p:nvSpPr>
              <p:cNvPr id="100" name="Rectangle 87"/>
              <p:cNvSpPr>
                <a:spLocks noChangeAspect="1" noChangeArrowheads="1"/>
              </p:cNvSpPr>
              <p:nvPr/>
            </p:nvSpPr>
            <p:spPr bwMode="auto">
              <a:xfrm>
                <a:off x="4176" y="3625"/>
                <a:ext cx="261"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Resin</a:t>
                </a:r>
                <a:endParaRPr lang="en-US" sz="700">
                  <a:solidFill>
                    <a:schemeClr val="tx1"/>
                  </a:solidFill>
                  <a:latin typeface="Times New Roman" pitchFamily="18" charset="0"/>
                </a:endParaRPr>
              </a:p>
            </p:txBody>
          </p:sp>
          <p:sp>
            <p:nvSpPr>
              <p:cNvPr id="101" name="Rectangle 88"/>
              <p:cNvSpPr>
                <a:spLocks noChangeAspect="1" noChangeArrowheads="1"/>
              </p:cNvSpPr>
              <p:nvPr/>
            </p:nvSpPr>
            <p:spPr bwMode="auto">
              <a:xfrm>
                <a:off x="3951" y="3755"/>
                <a:ext cx="737"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impregnated felt</a:t>
                </a:r>
                <a:endParaRPr lang="en-US" sz="700">
                  <a:solidFill>
                    <a:schemeClr val="tx1"/>
                  </a:solidFill>
                  <a:latin typeface="Times New Roman" pitchFamily="18" charset="0"/>
                </a:endParaRPr>
              </a:p>
            </p:txBody>
          </p:sp>
          <p:sp>
            <p:nvSpPr>
              <p:cNvPr id="102" name="Rectangle 89"/>
              <p:cNvSpPr>
                <a:spLocks noChangeAspect="1" noChangeArrowheads="1"/>
              </p:cNvSpPr>
              <p:nvPr/>
            </p:nvSpPr>
            <p:spPr bwMode="auto">
              <a:xfrm>
                <a:off x="2547" y="1133"/>
                <a:ext cx="69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Heat shrinkage</a:t>
                </a:r>
                <a:endParaRPr lang="en-US" sz="700">
                  <a:solidFill>
                    <a:schemeClr val="tx1"/>
                  </a:solidFill>
                  <a:latin typeface="Times New Roman" pitchFamily="18" charset="0"/>
                </a:endParaRPr>
              </a:p>
            </p:txBody>
          </p:sp>
          <p:sp>
            <p:nvSpPr>
              <p:cNvPr id="103" name="Rectangle 90"/>
              <p:cNvSpPr>
                <a:spLocks noChangeAspect="1" noChangeArrowheads="1"/>
              </p:cNvSpPr>
              <p:nvPr/>
            </p:nvSpPr>
            <p:spPr bwMode="auto">
              <a:xfrm>
                <a:off x="724" y="1043"/>
                <a:ext cx="4300" cy="3015"/>
              </a:xfrm>
              <a:prstGeom prst="rect">
                <a:avLst/>
              </a:prstGeom>
              <a:noFill/>
              <a:ln w="0">
                <a:solidFill>
                  <a:srgbClr val="000000"/>
                </a:solidFill>
                <a:miter lim="800000"/>
                <a:headEnd/>
                <a:tailEnd/>
              </a:ln>
            </p:spPr>
            <p:txBody>
              <a:bodyPr/>
              <a:lstStyle/>
              <a:p>
                <a:endParaRPr lang="en-US"/>
              </a:p>
            </p:txBody>
          </p:sp>
        </p:grpSp>
        <p:grpSp>
          <p:nvGrpSpPr>
            <p:cNvPr id="10" name="Group 91"/>
            <p:cNvGrpSpPr>
              <a:grpSpLocks noChangeAspect="1"/>
            </p:cNvGrpSpPr>
            <p:nvPr/>
          </p:nvGrpSpPr>
          <p:grpSpPr bwMode="auto">
            <a:xfrm>
              <a:off x="4464" y="3924"/>
              <a:ext cx="564" cy="136"/>
              <a:chOff x="4657" y="2286"/>
              <a:chExt cx="564" cy="136"/>
            </a:xfrm>
          </p:grpSpPr>
          <p:sp>
            <p:nvSpPr>
              <p:cNvPr id="11" name="Rectangle 92"/>
              <p:cNvSpPr>
                <a:spLocks noChangeAspect="1" noChangeArrowheads="1"/>
              </p:cNvSpPr>
              <p:nvPr/>
            </p:nvSpPr>
            <p:spPr bwMode="auto">
              <a:xfrm>
                <a:off x="4657" y="2286"/>
                <a:ext cx="564" cy="120"/>
              </a:xfrm>
              <a:prstGeom prst="rect">
                <a:avLst/>
              </a:prstGeom>
              <a:solidFill>
                <a:srgbClr val="FFFFFF"/>
              </a:solidFill>
              <a:ln w="0">
                <a:solidFill>
                  <a:srgbClr val="000000"/>
                </a:solidFill>
                <a:miter lim="800000"/>
                <a:headEnd/>
                <a:tailEnd/>
              </a:ln>
            </p:spPr>
            <p:txBody>
              <a:bodyPr/>
              <a:lstStyle/>
              <a:p>
                <a:endParaRPr lang="en-US"/>
              </a:p>
            </p:txBody>
          </p:sp>
          <p:sp>
            <p:nvSpPr>
              <p:cNvPr id="12" name="Rectangle 93"/>
              <p:cNvSpPr>
                <a:spLocks noChangeAspect="1" noChangeArrowheads="1"/>
              </p:cNvSpPr>
              <p:nvPr/>
            </p:nvSpPr>
            <p:spPr bwMode="auto">
              <a:xfrm>
                <a:off x="4705" y="2322"/>
                <a:ext cx="54" cy="5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3" name="Rectangle 94"/>
              <p:cNvSpPr>
                <a:spLocks noChangeAspect="1" noChangeArrowheads="1"/>
              </p:cNvSpPr>
              <p:nvPr/>
            </p:nvSpPr>
            <p:spPr bwMode="auto">
              <a:xfrm>
                <a:off x="4705" y="2322"/>
                <a:ext cx="54" cy="54"/>
              </a:xfrm>
              <a:prstGeom prst="rect">
                <a:avLst/>
              </a:prstGeom>
              <a:noFill/>
              <a:ln w="9525">
                <a:solidFill>
                  <a:srgbClr val="000000"/>
                </a:solidFill>
                <a:miter lim="800000"/>
                <a:headEnd/>
                <a:tailEnd/>
              </a:ln>
            </p:spPr>
            <p:txBody>
              <a:bodyPr/>
              <a:lstStyle/>
              <a:p>
                <a:endParaRPr lang="en-US"/>
              </a:p>
            </p:txBody>
          </p:sp>
          <p:sp>
            <p:nvSpPr>
              <p:cNvPr id="14" name="Rectangle 95"/>
              <p:cNvSpPr>
                <a:spLocks noChangeAspect="1" noChangeArrowheads="1"/>
              </p:cNvSpPr>
              <p:nvPr/>
            </p:nvSpPr>
            <p:spPr bwMode="auto">
              <a:xfrm>
                <a:off x="4789" y="2299"/>
                <a:ext cx="160"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MD</a:t>
                </a:r>
                <a:endParaRPr lang="en-US" sz="700">
                  <a:solidFill>
                    <a:schemeClr val="tx1"/>
                  </a:solidFill>
                  <a:latin typeface="Times New Roman" pitchFamily="18" charset="0"/>
                </a:endParaRPr>
              </a:p>
            </p:txBody>
          </p:sp>
          <p:sp>
            <p:nvSpPr>
              <p:cNvPr id="15" name="Rectangle 96"/>
              <p:cNvSpPr>
                <a:spLocks noChangeAspect="1" noChangeArrowheads="1"/>
              </p:cNvSpPr>
              <p:nvPr/>
            </p:nvSpPr>
            <p:spPr bwMode="auto">
              <a:xfrm>
                <a:off x="4999" y="2322"/>
                <a:ext cx="54" cy="54"/>
              </a:xfrm>
              <a:prstGeom prst="rect">
                <a:avLst/>
              </a:prstGeom>
              <a:blipFill dpi="0" rotWithShape="0">
                <a:blip r:embed="rId14" cstate="print"/>
                <a:srcRect/>
                <a:tile tx="0" ty="0" sx="100000" sy="100000" flip="none" algn="tl"/>
              </a:blipFill>
              <a:ln w="9525">
                <a:noFill/>
                <a:miter lim="800000"/>
                <a:headEnd/>
                <a:tailEnd/>
              </a:ln>
            </p:spPr>
            <p:txBody>
              <a:bodyPr/>
              <a:lstStyle/>
              <a:p>
                <a:endParaRPr lang="en-US"/>
              </a:p>
            </p:txBody>
          </p:sp>
          <p:sp>
            <p:nvSpPr>
              <p:cNvPr id="16" name="Rectangle 97"/>
              <p:cNvSpPr>
                <a:spLocks noChangeAspect="1" noChangeArrowheads="1"/>
              </p:cNvSpPr>
              <p:nvPr/>
            </p:nvSpPr>
            <p:spPr bwMode="auto">
              <a:xfrm>
                <a:off x="4999" y="2322"/>
                <a:ext cx="54" cy="54"/>
              </a:xfrm>
              <a:prstGeom prst="rect">
                <a:avLst/>
              </a:prstGeom>
              <a:noFill/>
              <a:ln w="9525">
                <a:solidFill>
                  <a:srgbClr val="000000"/>
                </a:solidFill>
                <a:miter lim="800000"/>
                <a:headEnd/>
                <a:tailEnd/>
              </a:ln>
            </p:spPr>
            <p:txBody>
              <a:bodyPr/>
              <a:lstStyle/>
              <a:p>
                <a:endParaRPr lang="en-US"/>
              </a:p>
            </p:txBody>
          </p:sp>
          <p:sp>
            <p:nvSpPr>
              <p:cNvPr id="17" name="Rectangle 98"/>
              <p:cNvSpPr>
                <a:spLocks noChangeAspect="1" noChangeArrowheads="1"/>
              </p:cNvSpPr>
              <p:nvPr/>
            </p:nvSpPr>
            <p:spPr bwMode="auto">
              <a:xfrm>
                <a:off x="5083" y="2299"/>
                <a:ext cx="136" cy="123"/>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TD</a:t>
                </a:r>
                <a:endParaRPr lang="en-US" sz="700">
                  <a:solidFill>
                    <a:schemeClr val="tx1"/>
                  </a:solidFill>
                  <a:latin typeface="Times New Roman" pitchFamily="18" charset="0"/>
                </a:endParaRPr>
              </a:p>
            </p:txBody>
          </p:sp>
        </p:grpSp>
      </p:grpSp>
      <p:sp>
        <p:nvSpPr>
          <p:cNvPr id="2" name="Text Placeholder 1"/>
          <p:cNvSpPr>
            <a:spLocks noGrp="1"/>
          </p:cNvSpPr>
          <p:nvPr>
            <p:ph type="body" sz="quarter" idx="14"/>
          </p:nvPr>
        </p:nvSpPr>
        <p:spPr/>
        <p:txBody>
          <a:bodyPr>
            <a:normAutofit/>
          </a:bodyPr>
          <a:lstStyle/>
          <a:p>
            <a:r>
              <a:rPr lang="en-US" dirty="0" smtClean="0"/>
              <a:t>Dimensional Stability</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42</a:t>
            </a:fld>
            <a:endParaRPr lang="en-US"/>
          </a:p>
        </p:txBody>
      </p:sp>
    </p:spTree>
    <p:extLst>
      <p:ext uri="{BB962C8B-B14F-4D97-AF65-F5344CB8AC3E}">
        <p14:creationId xmlns:p14="http://schemas.microsoft.com/office/powerpoint/2010/main" val="3812644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srcRect t="1315"/>
          <a:stretch/>
        </p:blipFill>
        <p:spPr bwMode="auto">
          <a:xfrm>
            <a:off x="0" y="704336"/>
            <a:ext cx="8610600" cy="5381625"/>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smtClean="0"/>
              <a:t>Edge Folding</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43</a:t>
            </a:fld>
            <a:endParaRPr lang="en-US"/>
          </a:p>
        </p:txBody>
      </p:sp>
    </p:spTree>
    <p:extLst>
      <p:ext uri="{BB962C8B-B14F-4D97-AF65-F5344CB8AC3E}">
        <p14:creationId xmlns:p14="http://schemas.microsoft.com/office/powerpoint/2010/main" val="27921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cstate="print"/>
          <a:srcRect t="4075" r="44860"/>
          <a:stretch/>
        </p:blipFill>
        <p:spPr bwMode="auto">
          <a:xfrm>
            <a:off x="1" y="793318"/>
            <a:ext cx="4572000" cy="5279027"/>
          </a:xfrm>
          <a:prstGeom prst="rect">
            <a:avLst/>
          </a:prstGeom>
          <a:noFill/>
          <a:ln w="9525">
            <a:noFill/>
            <a:miter lim="800000"/>
            <a:headEnd/>
            <a:tailEnd/>
          </a:ln>
        </p:spPr>
      </p:pic>
      <p:pic>
        <p:nvPicPr>
          <p:cNvPr id="6" name="Picture 2"/>
          <p:cNvPicPr>
            <a:picLocks noChangeAspect="1" noChangeArrowheads="1"/>
          </p:cNvPicPr>
          <p:nvPr/>
        </p:nvPicPr>
        <p:blipFill rotWithShape="1">
          <a:blip r:embed="rId2" cstate="print"/>
          <a:srcRect l="57009" t="2666" r="3739" b="14256"/>
          <a:stretch/>
        </p:blipFill>
        <p:spPr bwMode="auto">
          <a:xfrm>
            <a:off x="4944762" y="793318"/>
            <a:ext cx="3657600" cy="5138057"/>
          </a:xfrm>
          <a:prstGeom prst="rect">
            <a:avLst/>
          </a:prstGeom>
          <a:noFill/>
          <a:ln w="9525">
            <a:noFill/>
            <a:miter lim="800000"/>
            <a:headEnd/>
            <a:tailEnd/>
          </a:ln>
        </p:spPr>
      </p:pic>
      <p:sp>
        <p:nvSpPr>
          <p:cNvPr id="2" name="Text Placeholder 1"/>
          <p:cNvSpPr>
            <a:spLocks noGrp="1"/>
          </p:cNvSpPr>
          <p:nvPr>
            <p:ph type="body" sz="quarter" idx="14"/>
          </p:nvPr>
        </p:nvSpPr>
        <p:spPr/>
        <p:txBody>
          <a:bodyPr/>
          <a:lstStyle/>
          <a:p>
            <a:r>
              <a:rPr lang="en-US" dirty="0"/>
              <a:t>Edge Folding </a:t>
            </a:r>
            <a:r>
              <a:rPr lang="en-US" dirty="0" smtClean="0"/>
              <a:t>(cont.)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44</a:t>
            </a:fld>
            <a:endParaRPr lang="en-US"/>
          </a:p>
        </p:txBody>
      </p:sp>
    </p:spTree>
    <p:extLst>
      <p:ext uri="{BB962C8B-B14F-4D97-AF65-F5344CB8AC3E}">
        <p14:creationId xmlns:p14="http://schemas.microsoft.com/office/powerpoint/2010/main" val="739097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Troubleshooting Section</a:t>
            </a:r>
            <a:endParaRPr lang="en-US" dirty="0"/>
          </a:p>
        </p:txBody>
      </p:sp>
    </p:spTree>
    <p:extLst>
      <p:ext uri="{BB962C8B-B14F-4D97-AF65-F5344CB8AC3E}">
        <p14:creationId xmlns:p14="http://schemas.microsoft.com/office/powerpoint/2010/main" val="2745425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658917"/>
            <a:ext cx="8915400" cy="707886"/>
          </a:xfrm>
          <a:prstGeom prst="rect">
            <a:avLst/>
          </a:prstGeom>
          <a:noFill/>
          <a:ln w="9525">
            <a:noFill/>
            <a:miter lim="800000"/>
            <a:headEnd/>
            <a:tailEnd/>
          </a:ln>
        </p:spPr>
        <p:txBody>
          <a:bodyPr>
            <a:spAutoFit/>
          </a:bodyPr>
          <a:lstStyle/>
          <a:p>
            <a:pPr>
              <a:spcBef>
                <a:spcPct val="50000"/>
              </a:spcBef>
            </a:pPr>
            <a:r>
              <a:rPr lang="en-US" sz="2000" b="1" dirty="0" smtClean="0">
                <a:latin typeface="+mj-lt"/>
              </a:rPr>
              <a:t>Before </a:t>
            </a:r>
            <a:r>
              <a:rPr lang="en-US" sz="2000" b="1" dirty="0">
                <a:latin typeface="+mj-lt"/>
              </a:rPr>
              <a:t>proceeding to the action steps, please check the </a:t>
            </a:r>
            <a:r>
              <a:rPr lang="en-US" sz="2000" b="1" dirty="0" smtClean="0">
                <a:latin typeface="+mj-lt"/>
              </a:rPr>
              <a:t>items that follow below.</a:t>
            </a:r>
            <a:endParaRPr lang="en-US" sz="2000" b="1" dirty="0">
              <a:latin typeface="+mj-lt"/>
            </a:endParaRPr>
          </a:p>
        </p:txBody>
      </p:sp>
      <p:sp>
        <p:nvSpPr>
          <p:cNvPr id="4100" name="Text Box 4"/>
          <p:cNvSpPr txBox="1">
            <a:spLocks noChangeArrowheads="1"/>
          </p:cNvSpPr>
          <p:nvPr/>
        </p:nvSpPr>
        <p:spPr bwMode="auto">
          <a:xfrm>
            <a:off x="0" y="1056080"/>
            <a:ext cx="8991600" cy="5293757"/>
          </a:xfrm>
          <a:prstGeom prst="rect">
            <a:avLst/>
          </a:prstGeom>
          <a:noFill/>
          <a:ln w="9525">
            <a:noFill/>
            <a:miter lim="800000"/>
            <a:headEnd/>
            <a:tailEnd/>
          </a:ln>
        </p:spPr>
        <p:txBody>
          <a:bodyPr wrap="square">
            <a:spAutoFit/>
          </a:bodyPr>
          <a:lstStyle/>
          <a:p>
            <a:pPr marL="177800" indent="-177800">
              <a:spcBef>
                <a:spcPct val="50000"/>
              </a:spcBef>
              <a:spcAft>
                <a:spcPts val="1200"/>
              </a:spcAft>
            </a:pPr>
            <a:r>
              <a:rPr lang="en-US" sz="2000" i="1" u="sng" dirty="0" smtClean="0">
                <a:latin typeface="+mj-lt"/>
              </a:rPr>
              <a:t>Pre-checks</a:t>
            </a:r>
          </a:p>
          <a:p>
            <a:pPr marL="177800" indent="-177800">
              <a:spcBef>
                <a:spcPts val="0"/>
              </a:spcBef>
              <a:spcAft>
                <a:spcPts val="600"/>
              </a:spcAft>
              <a:buFontTx/>
              <a:buChar char="•"/>
            </a:pPr>
            <a:r>
              <a:rPr lang="en-US" sz="1900" dirty="0" smtClean="0">
                <a:latin typeface="+mj-lt"/>
              </a:rPr>
              <a:t>Verify </a:t>
            </a:r>
            <a:r>
              <a:rPr lang="en-US" sz="1900" dirty="0">
                <a:latin typeface="+mj-lt"/>
              </a:rPr>
              <a:t>all </a:t>
            </a:r>
            <a:r>
              <a:rPr lang="en-US" sz="1900" dirty="0" smtClean="0">
                <a:latin typeface="+mj-lt"/>
              </a:rPr>
              <a:t>the equipment</a:t>
            </a:r>
            <a:r>
              <a:rPr lang="en-US" sz="1900" dirty="0">
                <a:latin typeface="+mj-lt"/>
              </a:rPr>
              <a:t>, tooling, process, set-up and material has not been </a:t>
            </a:r>
            <a:r>
              <a:rPr lang="en-US" sz="1900" dirty="0" smtClean="0">
                <a:latin typeface="+mj-lt"/>
              </a:rPr>
              <a:t>changed or </a:t>
            </a:r>
            <a:r>
              <a:rPr lang="en-US" sz="1900" dirty="0">
                <a:latin typeface="+mj-lt"/>
              </a:rPr>
              <a:t>modified since </a:t>
            </a:r>
            <a:r>
              <a:rPr lang="en-US" sz="1900" dirty="0" smtClean="0">
                <a:latin typeface="+mj-lt"/>
              </a:rPr>
              <a:t>the last </a:t>
            </a:r>
            <a:r>
              <a:rPr lang="en-US" sz="1900" dirty="0">
                <a:latin typeface="+mj-lt"/>
              </a:rPr>
              <a:t>production run.</a:t>
            </a:r>
          </a:p>
          <a:p>
            <a:pPr marL="177800" indent="-177800">
              <a:spcBef>
                <a:spcPts val="0"/>
              </a:spcBef>
              <a:spcAft>
                <a:spcPts val="0"/>
              </a:spcAft>
              <a:buFontTx/>
              <a:buChar char="•"/>
            </a:pPr>
            <a:r>
              <a:rPr lang="en-US" sz="1900" dirty="0">
                <a:latin typeface="+mj-lt"/>
              </a:rPr>
              <a:t>Request </a:t>
            </a:r>
            <a:r>
              <a:rPr lang="en-US" sz="1900" dirty="0" smtClean="0">
                <a:latin typeface="+mj-lt"/>
              </a:rPr>
              <a:t>verification that </a:t>
            </a:r>
            <a:r>
              <a:rPr lang="en-US" sz="1900" dirty="0">
                <a:latin typeface="+mj-lt"/>
              </a:rPr>
              <a:t>the material </a:t>
            </a:r>
            <a:r>
              <a:rPr lang="en-US" sz="1900" dirty="0" smtClean="0">
                <a:latin typeface="+mj-lt"/>
              </a:rPr>
              <a:t>meets specifications for the following:</a:t>
            </a:r>
          </a:p>
          <a:p>
            <a:pPr marL="635000" lvl="1" indent="-177800">
              <a:spcBef>
                <a:spcPts val="0"/>
              </a:spcBef>
              <a:spcAft>
                <a:spcPts val="0"/>
              </a:spcAft>
              <a:buFont typeface="Courier New" pitchFamily="49" charset="0"/>
              <a:buChar char="o"/>
            </a:pPr>
            <a:r>
              <a:rPr lang="en-US" sz="1900" dirty="0" smtClean="0">
                <a:latin typeface="+mj-lt"/>
              </a:rPr>
              <a:t>GSM</a:t>
            </a:r>
          </a:p>
          <a:p>
            <a:pPr marL="635000" lvl="1" indent="-177800">
              <a:spcBef>
                <a:spcPts val="0"/>
              </a:spcBef>
              <a:spcAft>
                <a:spcPts val="0"/>
              </a:spcAft>
              <a:buFont typeface="Courier New" pitchFamily="49" charset="0"/>
              <a:buChar char="o"/>
            </a:pPr>
            <a:r>
              <a:rPr lang="en-US" sz="1900" dirty="0" smtClean="0">
                <a:latin typeface="+mj-lt"/>
              </a:rPr>
              <a:t>Glass %</a:t>
            </a:r>
          </a:p>
          <a:p>
            <a:pPr marL="635000" lvl="1" indent="-177800">
              <a:spcBef>
                <a:spcPts val="0"/>
              </a:spcBef>
              <a:spcAft>
                <a:spcPts val="0"/>
              </a:spcAft>
              <a:buFont typeface="Courier New" pitchFamily="49" charset="0"/>
              <a:buChar char="o"/>
            </a:pPr>
            <a:r>
              <a:rPr lang="en-US" sz="1900" dirty="0" smtClean="0">
                <a:latin typeface="+mj-lt"/>
              </a:rPr>
              <a:t>Loft</a:t>
            </a:r>
          </a:p>
          <a:p>
            <a:pPr marL="635000" lvl="1" indent="-177800">
              <a:spcBef>
                <a:spcPts val="0"/>
              </a:spcBef>
              <a:spcAft>
                <a:spcPts val="0"/>
              </a:spcAft>
              <a:buFont typeface="Courier New" pitchFamily="49" charset="0"/>
              <a:buChar char="o"/>
            </a:pPr>
            <a:r>
              <a:rPr lang="en-US" sz="1900" dirty="0" smtClean="0">
                <a:latin typeface="+mj-lt"/>
              </a:rPr>
              <a:t>Density</a:t>
            </a:r>
          </a:p>
          <a:p>
            <a:pPr marL="635000" lvl="1" indent="-177800">
              <a:spcBef>
                <a:spcPts val="0"/>
              </a:spcBef>
              <a:spcAft>
                <a:spcPts val="0"/>
              </a:spcAft>
              <a:buFont typeface="Courier New" pitchFamily="49" charset="0"/>
              <a:buChar char="o"/>
            </a:pPr>
            <a:r>
              <a:rPr lang="en-US" sz="1900" dirty="0" smtClean="0">
                <a:latin typeface="+mj-lt"/>
              </a:rPr>
              <a:t>Sheet dimensions</a:t>
            </a:r>
          </a:p>
          <a:p>
            <a:pPr marL="635000" lvl="1" indent="-177800">
              <a:spcBef>
                <a:spcPts val="0"/>
              </a:spcBef>
              <a:spcAft>
                <a:spcPts val="600"/>
              </a:spcAft>
              <a:buFont typeface="Courier New" pitchFamily="49" charset="0"/>
              <a:buChar char="o"/>
            </a:pPr>
            <a:r>
              <a:rPr lang="en-US" sz="1900" dirty="0" smtClean="0">
                <a:latin typeface="+mj-lt"/>
              </a:rPr>
              <a:t>Film/scrim combination</a:t>
            </a:r>
          </a:p>
          <a:p>
            <a:pPr marL="177800" indent="-177800">
              <a:spcBef>
                <a:spcPts val="0"/>
              </a:spcBef>
              <a:spcAft>
                <a:spcPts val="600"/>
              </a:spcAft>
              <a:buFont typeface="Arial" pitchFamily="34" charset="0"/>
              <a:buChar char="•"/>
            </a:pPr>
            <a:r>
              <a:rPr lang="en-US" sz="1900" dirty="0" smtClean="0">
                <a:latin typeface="+mj-lt"/>
              </a:rPr>
              <a:t>Inspect the material for contamination (</a:t>
            </a:r>
            <a:r>
              <a:rPr lang="en-US" sz="1900" dirty="0">
                <a:latin typeface="+mj-lt"/>
              </a:rPr>
              <a:t>oil, water, etc.) </a:t>
            </a:r>
            <a:r>
              <a:rPr lang="en-US" sz="1900" dirty="0" smtClean="0">
                <a:latin typeface="+mj-lt"/>
              </a:rPr>
              <a:t>that could have occurred during </a:t>
            </a:r>
            <a:r>
              <a:rPr lang="en-US" sz="1900" dirty="0">
                <a:latin typeface="+mj-lt"/>
              </a:rPr>
              <a:t>shipment </a:t>
            </a:r>
            <a:r>
              <a:rPr lang="en-US" sz="1900" dirty="0" smtClean="0">
                <a:latin typeface="+mj-lt"/>
              </a:rPr>
              <a:t>or storage.</a:t>
            </a:r>
          </a:p>
          <a:p>
            <a:pPr marL="177800" indent="-177800">
              <a:spcBef>
                <a:spcPts val="0"/>
              </a:spcBef>
              <a:spcAft>
                <a:spcPts val="0"/>
              </a:spcAft>
              <a:buFont typeface="Arial" pitchFamily="34" charset="0"/>
              <a:buChar char="•"/>
            </a:pPr>
            <a:r>
              <a:rPr lang="en-US" sz="2000" dirty="0" smtClean="0"/>
              <a:t>Determine the press is functioning properly:</a:t>
            </a:r>
          </a:p>
          <a:p>
            <a:pPr marL="635000" lvl="1" indent="-177800">
              <a:spcBef>
                <a:spcPts val="0"/>
              </a:spcBef>
              <a:spcAft>
                <a:spcPts val="0"/>
              </a:spcAft>
              <a:buFont typeface="Courier New" pitchFamily="49" charset="0"/>
              <a:buChar char="o"/>
            </a:pPr>
            <a:r>
              <a:rPr lang="en-US" sz="2000" dirty="0" smtClean="0"/>
              <a:t>Close position</a:t>
            </a:r>
          </a:p>
          <a:p>
            <a:pPr marL="635000" lvl="1" indent="-177800">
              <a:spcBef>
                <a:spcPts val="0"/>
              </a:spcBef>
              <a:spcAft>
                <a:spcPts val="600"/>
              </a:spcAft>
              <a:buFont typeface="Courier New" pitchFamily="49" charset="0"/>
              <a:buChar char="o"/>
            </a:pPr>
            <a:r>
              <a:rPr lang="en-US" sz="2000" dirty="0" smtClean="0"/>
              <a:t>Closing tonnage</a:t>
            </a:r>
          </a:p>
          <a:p>
            <a:pPr marL="177800" indent="-177800">
              <a:spcBef>
                <a:spcPts val="0"/>
              </a:spcBef>
              <a:spcAft>
                <a:spcPts val="600"/>
              </a:spcAft>
              <a:buFont typeface="Arial" pitchFamily="34" charset="0"/>
              <a:buChar char="•"/>
            </a:pPr>
            <a:endParaRPr lang="en-US" sz="1900" dirty="0">
              <a:latin typeface="+mj-lt"/>
            </a:endParaRPr>
          </a:p>
        </p:txBody>
      </p:sp>
      <p:sp>
        <p:nvSpPr>
          <p:cNvPr id="2" name="Text Placeholder 1"/>
          <p:cNvSpPr>
            <a:spLocks noGrp="1"/>
          </p:cNvSpPr>
          <p:nvPr>
            <p:ph type="body" sz="quarter" idx="14"/>
          </p:nvPr>
        </p:nvSpPr>
        <p:spPr/>
        <p:txBody>
          <a:bodyPr/>
          <a:lstStyle/>
          <a:p>
            <a:r>
              <a:rPr lang="en-US" dirty="0" smtClean="0"/>
              <a:t>Preliminary Troubleshooting</a:t>
            </a:r>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46</a:t>
            </a:fld>
            <a:endParaRPr lang="en-US" dirty="0"/>
          </a:p>
        </p:txBody>
      </p:sp>
      <p:sp>
        <p:nvSpPr>
          <p:cNvPr id="7" name="TextBox 6"/>
          <p:cNvSpPr txBox="1"/>
          <p:nvPr/>
        </p:nvSpPr>
        <p:spPr>
          <a:xfrm>
            <a:off x="304800" y="6399311"/>
            <a:ext cx="1984839" cy="307777"/>
          </a:xfrm>
          <a:prstGeom prst="rect">
            <a:avLst/>
          </a:prstGeom>
          <a:noFill/>
        </p:spPr>
        <p:txBody>
          <a:bodyPr wrap="none" rtlCol="0">
            <a:spAutoFit/>
          </a:bodyPr>
          <a:lstStyle/>
          <a:p>
            <a:r>
              <a:rPr lang="en-US" sz="1400" dirty="0" smtClean="0"/>
              <a:t>Continue on next page</a:t>
            </a:r>
            <a:endParaRPr lang="en-US" sz="1400" dirty="0"/>
          </a:p>
        </p:txBody>
      </p:sp>
    </p:spTree>
    <p:extLst>
      <p:ext uri="{BB962C8B-B14F-4D97-AF65-F5344CB8AC3E}">
        <p14:creationId xmlns:p14="http://schemas.microsoft.com/office/powerpoint/2010/main" val="3451251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867400"/>
            <a:ext cx="8212505" cy="307777"/>
          </a:xfrm>
          <a:prstGeom prst="rect">
            <a:avLst/>
          </a:prstGeom>
          <a:noFill/>
        </p:spPr>
        <p:txBody>
          <a:bodyPr wrap="none" rtlCol="0">
            <a:spAutoFit/>
          </a:bodyPr>
          <a:lstStyle/>
          <a:p>
            <a:r>
              <a:rPr lang="en-US" sz="1400" b="1" dirty="0" smtClean="0"/>
              <a:t>*NOTE:</a:t>
            </a:r>
            <a:r>
              <a:rPr lang="en-US" sz="1400" dirty="0" smtClean="0"/>
              <a:t>  IR pyrometers do not read reflective surfaces accurately and may require special calibration.</a:t>
            </a:r>
            <a:endParaRPr lang="en-US" sz="1400" dirty="0"/>
          </a:p>
        </p:txBody>
      </p:sp>
      <p:sp>
        <p:nvSpPr>
          <p:cNvPr id="5" name="Text Box 4"/>
          <p:cNvSpPr txBox="1">
            <a:spLocks noChangeArrowheads="1"/>
          </p:cNvSpPr>
          <p:nvPr/>
        </p:nvSpPr>
        <p:spPr bwMode="auto">
          <a:xfrm>
            <a:off x="1" y="621554"/>
            <a:ext cx="8991600" cy="4878259"/>
          </a:xfrm>
          <a:prstGeom prst="rect">
            <a:avLst/>
          </a:prstGeom>
          <a:noFill/>
          <a:ln w="9525">
            <a:noFill/>
            <a:miter lim="800000"/>
            <a:headEnd/>
            <a:tailEnd/>
          </a:ln>
        </p:spPr>
        <p:txBody>
          <a:bodyPr wrap="square">
            <a:spAutoFit/>
          </a:bodyPr>
          <a:lstStyle/>
          <a:p>
            <a:pPr indent="-177800">
              <a:spcBef>
                <a:spcPts val="0"/>
              </a:spcBef>
              <a:spcAft>
                <a:spcPts val="600"/>
              </a:spcAft>
            </a:pPr>
            <a:r>
              <a:rPr lang="en-US" sz="2000" i="1" u="sng" dirty="0" smtClean="0">
                <a:latin typeface="+mj-lt"/>
              </a:rPr>
              <a:t>Pre-checks (cont.)</a:t>
            </a:r>
          </a:p>
          <a:p>
            <a:pPr indent="-177800">
              <a:spcBef>
                <a:spcPts val="0"/>
              </a:spcBef>
              <a:spcAft>
                <a:spcPts val="0"/>
              </a:spcAft>
              <a:buFontTx/>
              <a:buChar char="•"/>
            </a:pPr>
            <a:r>
              <a:rPr lang="en-US" sz="1900" dirty="0" smtClean="0">
                <a:latin typeface="+mj-lt"/>
              </a:rPr>
              <a:t>Verify that the oven does not have any physical faults:</a:t>
            </a:r>
          </a:p>
          <a:p>
            <a:pPr marL="635000" lvl="1" indent="-177800">
              <a:spcBef>
                <a:spcPts val="0"/>
              </a:spcBef>
              <a:buFont typeface="Courier New" pitchFamily="49" charset="0"/>
              <a:buChar char="o"/>
            </a:pPr>
            <a:r>
              <a:rPr lang="en-US" sz="1900" dirty="0" smtClean="0">
                <a:latin typeface="+mj-lt"/>
              </a:rPr>
              <a:t>Broken heating elements</a:t>
            </a:r>
          </a:p>
          <a:p>
            <a:pPr marL="635000" lvl="1" indent="-177800">
              <a:spcBef>
                <a:spcPts val="0"/>
              </a:spcBef>
              <a:buFont typeface="Courier New" pitchFamily="49" charset="0"/>
              <a:buChar char="o"/>
            </a:pPr>
            <a:r>
              <a:rPr lang="en-US" sz="1900" dirty="0" smtClean="0">
                <a:latin typeface="+mj-lt"/>
              </a:rPr>
              <a:t>Blown fuses</a:t>
            </a:r>
          </a:p>
          <a:p>
            <a:pPr marL="635000" lvl="1" indent="-177800">
              <a:spcBef>
                <a:spcPts val="0"/>
              </a:spcBef>
              <a:buFont typeface="Courier New" pitchFamily="49" charset="0"/>
              <a:buChar char="o"/>
            </a:pPr>
            <a:r>
              <a:rPr lang="en-US" sz="1900" dirty="0" smtClean="0">
                <a:latin typeface="+mj-lt"/>
              </a:rPr>
              <a:t>Severed wiring, loose thermocouples, or other disconnections</a:t>
            </a:r>
          </a:p>
          <a:p>
            <a:pPr marL="635000" lvl="1" indent="-177800">
              <a:spcBef>
                <a:spcPts val="0"/>
              </a:spcBef>
              <a:buFont typeface="Courier New" pitchFamily="49" charset="0"/>
              <a:buChar char="o"/>
            </a:pPr>
            <a:r>
              <a:rPr lang="en-US" sz="1900" dirty="0" smtClean="0">
                <a:latin typeface="+mj-lt"/>
              </a:rPr>
              <a:t>Hot spots (runaway elements)</a:t>
            </a:r>
          </a:p>
          <a:p>
            <a:pPr marL="177800" indent="-177800">
              <a:spcBef>
                <a:spcPct val="50000"/>
              </a:spcBef>
              <a:buFontTx/>
              <a:buChar char="•"/>
            </a:pPr>
            <a:r>
              <a:rPr lang="en-US" sz="1900" dirty="0" smtClean="0">
                <a:latin typeface="+mj-lt"/>
              </a:rPr>
              <a:t>Verify proper heat distribution in the oven and mold. Can be done by</a:t>
            </a:r>
          </a:p>
          <a:p>
            <a:pPr marL="635000" lvl="1" indent="-177800">
              <a:buFont typeface="Courier New" pitchFamily="49" charset="0"/>
              <a:buChar char="o"/>
            </a:pPr>
            <a:r>
              <a:rPr lang="en-US" sz="1900" dirty="0">
                <a:latin typeface="+mj-lt"/>
              </a:rPr>
              <a:t>Handheld IR </a:t>
            </a:r>
            <a:r>
              <a:rPr lang="en-US" sz="1900" dirty="0" smtClean="0">
                <a:latin typeface="+mj-lt"/>
              </a:rPr>
              <a:t>thermometer*</a:t>
            </a:r>
            <a:endParaRPr lang="en-US" sz="1900" dirty="0">
              <a:latin typeface="+mj-lt"/>
            </a:endParaRPr>
          </a:p>
          <a:p>
            <a:pPr marL="635000" lvl="1" indent="-177800">
              <a:buFont typeface="Courier New" pitchFamily="49" charset="0"/>
              <a:buChar char="o"/>
            </a:pPr>
            <a:r>
              <a:rPr lang="en-US" sz="1900" dirty="0">
                <a:latin typeface="+mj-lt"/>
              </a:rPr>
              <a:t>IR thermal imaging line scanner </a:t>
            </a:r>
            <a:r>
              <a:rPr lang="en-US" sz="1900" dirty="0" smtClean="0">
                <a:latin typeface="+mj-lt"/>
              </a:rPr>
              <a:t>(oven – recommended)</a:t>
            </a:r>
          </a:p>
          <a:p>
            <a:pPr marL="635000" lvl="1" indent="-177800">
              <a:buFont typeface="Courier New" pitchFamily="49" charset="0"/>
              <a:buChar char="o"/>
            </a:pPr>
            <a:r>
              <a:rPr lang="en-US" sz="1900" dirty="0" smtClean="0">
                <a:latin typeface="+mj-lt"/>
              </a:rPr>
              <a:t>Contact pyrometer (mold)</a:t>
            </a:r>
            <a:endParaRPr lang="en-US" sz="1900" dirty="0">
              <a:latin typeface="+mj-lt"/>
            </a:endParaRPr>
          </a:p>
          <a:p>
            <a:pPr marL="177800" indent="-177800">
              <a:spcBef>
                <a:spcPct val="50000"/>
              </a:spcBef>
              <a:buFontTx/>
              <a:buChar char="•"/>
            </a:pPr>
            <a:r>
              <a:rPr lang="en-US" sz="1900" dirty="0" smtClean="0">
                <a:latin typeface="+mj-lt"/>
              </a:rPr>
              <a:t>Verify that molding parameters are within engineering specifications:</a:t>
            </a:r>
          </a:p>
          <a:p>
            <a:pPr marL="635000" lvl="1" indent="-177800">
              <a:spcBef>
                <a:spcPts val="0"/>
              </a:spcBef>
              <a:buFont typeface="Courier New" pitchFamily="49" charset="0"/>
              <a:buChar char="o"/>
            </a:pPr>
            <a:r>
              <a:rPr lang="en-US" sz="1900" dirty="0" smtClean="0">
                <a:latin typeface="+mj-lt"/>
              </a:rPr>
              <a:t>Proper molded thickness</a:t>
            </a:r>
          </a:p>
          <a:p>
            <a:pPr marL="635000" lvl="1" indent="-177800">
              <a:spcBef>
                <a:spcPts val="0"/>
              </a:spcBef>
              <a:buFont typeface="Courier New" pitchFamily="49" charset="0"/>
              <a:buChar char="o"/>
            </a:pPr>
            <a:r>
              <a:rPr lang="en-US" sz="1900" dirty="0" smtClean="0">
                <a:latin typeface="+mj-lt"/>
              </a:rPr>
              <a:t>Sheet line position</a:t>
            </a:r>
          </a:p>
          <a:p>
            <a:pPr marL="635000" lvl="1" indent="-177800">
              <a:spcBef>
                <a:spcPts val="0"/>
              </a:spcBef>
              <a:buFont typeface="Courier New" pitchFamily="49" charset="0"/>
              <a:buChar char="o"/>
            </a:pPr>
            <a:r>
              <a:rPr lang="en-US" sz="1900" dirty="0" smtClean="0">
                <a:latin typeface="+mj-lt"/>
              </a:rPr>
              <a:t>Sheet and fabric positions</a:t>
            </a:r>
          </a:p>
          <a:p>
            <a:pPr marL="177800" indent="-177800">
              <a:spcBef>
                <a:spcPts val="0"/>
              </a:spcBef>
            </a:pPr>
            <a:endParaRPr lang="en-US" sz="2000" dirty="0" smtClean="0">
              <a:latin typeface="+mj-lt"/>
            </a:endParaRPr>
          </a:p>
        </p:txBody>
      </p:sp>
      <p:sp>
        <p:nvSpPr>
          <p:cNvPr id="2" name="Text Placeholder 1"/>
          <p:cNvSpPr>
            <a:spLocks noGrp="1"/>
          </p:cNvSpPr>
          <p:nvPr>
            <p:ph type="body" sz="quarter" idx="14"/>
          </p:nvPr>
        </p:nvSpPr>
        <p:spPr/>
        <p:txBody>
          <a:bodyPr/>
          <a:lstStyle/>
          <a:p>
            <a:r>
              <a:rPr lang="en-US" dirty="0"/>
              <a:t>Preliminary </a:t>
            </a:r>
            <a:r>
              <a:rPr lang="en-US" dirty="0" smtClean="0"/>
              <a:t>Troubleshooting</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47</a:t>
            </a:fld>
            <a:endParaRPr lang="en-US"/>
          </a:p>
        </p:txBody>
      </p:sp>
    </p:spTree>
    <p:extLst>
      <p:ext uri="{BB962C8B-B14F-4D97-AF65-F5344CB8AC3E}">
        <p14:creationId xmlns:p14="http://schemas.microsoft.com/office/powerpoint/2010/main" val="1537472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0" y="578926"/>
            <a:ext cx="8991600" cy="384721"/>
          </a:xfrm>
          <a:prstGeom prst="rect">
            <a:avLst/>
          </a:prstGeom>
          <a:noFill/>
          <a:ln w="9525">
            <a:noFill/>
            <a:miter lim="800000"/>
            <a:headEnd/>
            <a:tailEnd/>
          </a:ln>
        </p:spPr>
        <p:txBody>
          <a:bodyPr>
            <a:spAutoFit/>
          </a:bodyPr>
          <a:lstStyle/>
          <a:p>
            <a:pPr>
              <a:spcBef>
                <a:spcPct val="50000"/>
              </a:spcBef>
            </a:pPr>
            <a:r>
              <a:rPr lang="en-US" sz="1900" b="1" dirty="0" smtClean="0">
                <a:latin typeface="+mj-lt"/>
              </a:rPr>
              <a:t>The recommended general approach for </a:t>
            </a:r>
            <a:r>
              <a:rPr lang="en-US" sz="1900" b="1" dirty="0">
                <a:latin typeface="+mj-lt"/>
              </a:rPr>
              <a:t>correcting </a:t>
            </a:r>
            <a:r>
              <a:rPr lang="en-US" sz="1900" b="1" dirty="0" smtClean="0">
                <a:latin typeface="+mj-lt"/>
              </a:rPr>
              <a:t>problems follows below.</a:t>
            </a:r>
            <a:endParaRPr lang="en-US" sz="1900" b="1" dirty="0">
              <a:latin typeface="+mj-lt"/>
            </a:endParaRPr>
          </a:p>
        </p:txBody>
      </p:sp>
      <p:sp>
        <p:nvSpPr>
          <p:cNvPr id="5124" name="Text Box 6"/>
          <p:cNvSpPr txBox="1">
            <a:spLocks noChangeArrowheads="1"/>
          </p:cNvSpPr>
          <p:nvPr/>
        </p:nvSpPr>
        <p:spPr bwMode="auto">
          <a:xfrm>
            <a:off x="0" y="963647"/>
            <a:ext cx="8991600" cy="3162404"/>
          </a:xfrm>
          <a:prstGeom prst="rect">
            <a:avLst/>
          </a:prstGeom>
          <a:noFill/>
          <a:ln w="9525">
            <a:noFill/>
            <a:miter lim="800000"/>
            <a:headEnd/>
            <a:tailEnd/>
          </a:ln>
        </p:spPr>
        <p:txBody>
          <a:bodyPr wrap="square">
            <a:spAutoFit/>
          </a:bodyPr>
          <a:lstStyle/>
          <a:p>
            <a:pPr marL="177800" indent="-177800">
              <a:spcBef>
                <a:spcPct val="50000"/>
              </a:spcBef>
              <a:buFontTx/>
              <a:buChar char="•"/>
            </a:pPr>
            <a:r>
              <a:rPr lang="en-US" sz="1900" dirty="0" smtClean="0">
                <a:latin typeface="+mj-lt"/>
              </a:rPr>
              <a:t>Monitor the </a:t>
            </a:r>
            <a:r>
              <a:rPr lang="en-US" sz="1900" dirty="0">
                <a:latin typeface="+mj-lt"/>
              </a:rPr>
              <a:t>frequency and location of </a:t>
            </a:r>
            <a:r>
              <a:rPr lang="en-US" sz="1900" dirty="0" smtClean="0">
                <a:latin typeface="+mj-lt"/>
              </a:rPr>
              <a:t>the problem to determine if it is occurring in a repeating fashion.</a:t>
            </a:r>
            <a:endParaRPr lang="en-US" sz="1900" dirty="0">
              <a:latin typeface="+mj-lt"/>
            </a:endParaRPr>
          </a:p>
          <a:p>
            <a:pPr marL="177800" indent="-177800">
              <a:spcBef>
                <a:spcPct val="50000"/>
              </a:spcBef>
              <a:buFontTx/>
              <a:buChar char="•"/>
            </a:pPr>
            <a:r>
              <a:rPr lang="en-US" sz="1900" dirty="0" smtClean="0">
                <a:latin typeface="+mj-lt"/>
              </a:rPr>
              <a:t>Record </a:t>
            </a:r>
            <a:r>
              <a:rPr lang="en-US" sz="1900" dirty="0">
                <a:latin typeface="+mj-lt"/>
              </a:rPr>
              <a:t>the current oven and mold temperatures and press </a:t>
            </a:r>
            <a:r>
              <a:rPr lang="en-US" sz="1900" dirty="0" smtClean="0">
                <a:latin typeface="+mj-lt"/>
              </a:rPr>
              <a:t>set-up; compare to  nominal (standard) settings.</a:t>
            </a:r>
            <a:endParaRPr lang="en-US" sz="1900" dirty="0">
              <a:latin typeface="+mj-lt"/>
            </a:endParaRPr>
          </a:p>
          <a:p>
            <a:pPr marL="177800" indent="-177800">
              <a:spcBef>
                <a:spcPct val="50000"/>
              </a:spcBef>
              <a:buFontTx/>
              <a:buChar char="•"/>
            </a:pPr>
            <a:r>
              <a:rPr lang="en-US" sz="1900" dirty="0" smtClean="0">
                <a:latin typeface="+mj-lt"/>
              </a:rPr>
              <a:t>Verify the material temperature at forming is close to 380-390˚F (193-199˚C).</a:t>
            </a:r>
            <a:endParaRPr lang="en-US" sz="1900" dirty="0">
              <a:latin typeface="+mj-lt"/>
            </a:endParaRPr>
          </a:p>
          <a:p>
            <a:pPr marL="177800" indent="-177800">
              <a:spcBef>
                <a:spcPct val="50000"/>
              </a:spcBef>
              <a:buFontTx/>
              <a:buChar char="•"/>
            </a:pPr>
            <a:r>
              <a:rPr lang="en-US" sz="1900" dirty="0" smtClean="0">
                <a:latin typeface="+mj-lt"/>
              </a:rPr>
              <a:t>Implement an interim </a:t>
            </a:r>
            <a:r>
              <a:rPr lang="en-US" sz="1900" dirty="0">
                <a:latin typeface="+mj-lt"/>
              </a:rPr>
              <a:t>containment or temporary corrective </a:t>
            </a:r>
            <a:r>
              <a:rPr lang="en-US" sz="1900" dirty="0" smtClean="0">
                <a:latin typeface="+mj-lt"/>
              </a:rPr>
              <a:t>action plan.</a:t>
            </a:r>
            <a:endParaRPr lang="en-US" sz="1900" dirty="0">
              <a:latin typeface="+mj-lt"/>
            </a:endParaRPr>
          </a:p>
          <a:p>
            <a:pPr marL="177800" indent="-177800">
              <a:spcBef>
                <a:spcPct val="50000"/>
              </a:spcBef>
              <a:buFontTx/>
              <a:buChar char="•"/>
            </a:pPr>
            <a:r>
              <a:rPr lang="en-US" sz="1900" dirty="0" smtClean="0">
                <a:latin typeface="+mj-lt"/>
              </a:rPr>
              <a:t>Determine the root </a:t>
            </a:r>
            <a:r>
              <a:rPr lang="en-US" sz="1900" dirty="0">
                <a:latin typeface="+mj-lt"/>
              </a:rPr>
              <a:t>cause and </a:t>
            </a:r>
            <a:r>
              <a:rPr lang="en-US" sz="1900" dirty="0" smtClean="0">
                <a:latin typeface="+mj-lt"/>
              </a:rPr>
              <a:t>implement a </a:t>
            </a:r>
            <a:r>
              <a:rPr lang="en-US" sz="1900" dirty="0">
                <a:latin typeface="+mj-lt"/>
              </a:rPr>
              <a:t>permanent corrective action </a:t>
            </a:r>
            <a:r>
              <a:rPr lang="en-US" sz="1900" dirty="0" smtClean="0">
                <a:latin typeface="+mj-lt"/>
              </a:rPr>
              <a:t>plan.</a:t>
            </a:r>
            <a:endParaRPr lang="en-US" sz="1900" dirty="0">
              <a:latin typeface="+mj-lt"/>
            </a:endParaRPr>
          </a:p>
          <a:p>
            <a:pPr marL="177800" indent="-177800">
              <a:spcBef>
                <a:spcPct val="50000"/>
              </a:spcBef>
              <a:buFontTx/>
              <a:buChar char="•"/>
            </a:pPr>
            <a:r>
              <a:rPr lang="en-US" sz="1900" dirty="0">
                <a:latin typeface="+mj-lt"/>
              </a:rPr>
              <a:t>Record </a:t>
            </a:r>
            <a:r>
              <a:rPr lang="en-US" sz="1900" dirty="0" smtClean="0">
                <a:latin typeface="+mj-lt"/>
              </a:rPr>
              <a:t>the new </a:t>
            </a:r>
            <a:r>
              <a:rPr lang="en-US" sz="1900" dirty="0">
                <a:latin typeface="+mj-lt"/>
              </a:rPr>
              <a:t>process </a:t>
            </a:r>
            <a:r>
              <a:rPr lang="en-US" sz="1900" dirty="0" smtClean="0">
                <a:latin typeface="+mj-lt"/>
              </a:rPr>
              <a:t>set-up conditions.</a:t>
            </a:r>
            <a:endParaRPr lang="en-US" sz="1900" dirty="0">
              <a:latin typeface="+mj-lt"/>
            </a:endParaRPr>
          </a:p>
        </p:txBody>
      </p:sp>
      <p:sp>
        <p:nvSpPr>
          <p:cNvPr id="2" name="Text Placeholder 1"/>
          <p:cNvSpPr>
            <a:spLocks noGrp="1"/>
          </p:cNvSpPr>
          <p:nvPr>
            <p:ph type="body" sz="quarter" idx="14"/>
          </p:nvPr>
        </p:nvSpPr>
        <p:spPr/>
        <p:txBody>
          <a:bodyPr/>
          <a:lstStyle/>
          <a:p>
            <a:r>
              <a:rPr lang="en-US" dirty="0"/>
              <a:t>General Troubleshooting </a:t>
            </a:r>
            <a:r>
              <a:rPr lang="en-US" dirty="0" smtClean="0"/>
              <a:t>Guidelines</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48</a:t>
            </a:fld>
            <a:endParaRPr lang="en-US"/>
          </a:p>
        </p:txBody>
      </p:sp>
    </p:spTree>
    <p:extLst>
      <p:ext uri="{BB962C8B-B14F-4D97-AF65-F5344CB8AC3E}">
        <p14:creationId xmlns:p14="http://schemas.microsoft.com/office/powerpoint/2010/main" val="1589752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ChangeAspect="1" noChangeArrowheads="1"/>
          </p:cNvSpPr>
          <p:nvPr/>
        </p:nvSpPr>
        <p:spPr bwMode="auto">
          <a:xfrm>
            <a:off x="304800" y="342900"/>
            <a:ext cx="8839200" cy="6515100"/>
          </a:xfrm>
          <a:prstGeom prst="rect">
            <a:avLst/>
          </a:prstGeom>
          <a:noFill/>
          <a:ln w="9525">
            <a:noFill/>
            <a:miter lim="800000"/>
            <a:headEnd/>
            <a:tailEnd/>
          </a:ln>
        </p:spPr>
        <p:txBody>
          <a:bodyPr/>
          <a:lstStyle/>
          <a:p>
            <a:endParaRPr lang="en-US" dirty="0"/>
          </a:p>
        </p:txBody>
      </p:sp>
      <p:sp>
        <p:nvSpPr>
          <p:cNvPr id="5" name="Content Placeholder 4"/>
          <p:cNvSpPr>
            <a:spLocks noGrp="1"/>
          </p:cNvSpPr>
          <p:nvPr>
            <p:ph idx="1"/>
          </p:nvPr>
        </p:nvSpPr>
        <p:spPr>
          <a:xfrm>
            <a:off x="152400" y="803147"/>
            <a:ext cx="8839200" cy="5105400"/>
          </a:xfrm>
        </p:spPr>
        <p:txBody>
          <a:bodyPr>
            <a:normAutofit fontScale="92500" lnSpcReduction="20000"/>
          </a:bodyPr>
          <a:lstStyle/>
          <a:p>
            <a:pPr lvl="0">
              <a:buFont typeface="+mj-lt"/>
              <a:buAutoNum type="arabicPeriod"/>
            </a:pPr>
            <a:r>
              <a:rPr lang="en-US" sz="1900" u="sng" dirty="0">
                <a:solidFill>
                  <a:srgbClr val="000000"/>
                </a:solidFill>
                <a:latin typeface="Arial"/>
              </a:rPr>
              <a:t>Wiper Blades</a:t>
            </a:r>
          </a:p>
          <a:p>
            <a:pPr lvl="1">
              <a:spcBef>
                <a:spcPts val="0"/>
              </a:spcBef>
              <a:buFont typeface="+mj-lt"/>
              <a:buAutoNum type="alphaLcParenR"/>
            </a:pPr>
            <a:r>
              <a:rPr lang="en-US" sz="1900" dirty="0">
                <a:solidFill>
                  <a:srgbClr val="000000"/>
                </a:solidFill>
                <a:latin typeface="Arial"/>
              </a:rPr>
              <a:t>Check the location of the wiper blades on the tool.  For wrinkle reduction, wiper blades should be 90˚ offset to the direction of the wrinkle.</a:t>
            </a:r>
          </a:p>
          <a:p>
            <a:pPr lvl="1">
              <a:spcBef>
                <a:spcPts val="0"/>
              </a:spcBef>
              <a:buFont typeface="+mj-lt"/>
              <a:buAutoNum type="alphaLcParenR"/>
            </a:pPr>
            <a:r>
              <a:rPr lang="en-US" sz="1900" dirty="0">
                <a:solidFill>
                  <a:srgbClr val="000000"/>
                </a:solidFill>
                <a:latin typeface="Arial"/>
              </a:rPr>
              <a:t>Check adjustment.  Increase the engagement to create more stretch or decrease if the material shows signs of tearing</a:t>
            </a:r>
            <a:r>
              <a:rPr lang="en-US" sz="1900" dirty="0" smtClean="0">
                <a:solidFill>
                  <a:srgbClr val="000000"/>
                </a:solidFill>
                <a:latin typeface="Arial"/>
              </a:rPr>
              <a:t>.</a:t>
            </a:r>
            <a:endParaRPr lang="en-US" sz="1900" u="sng" dirty="0" smtClean="0">
              <a:latin typeface="+mj-lt"/>
            </a:endParaRPr>
          </a:p>
          <a:p>
            <a:pPr>
              <a:buFont typeface="+mj-lt"/>
              <a:buAutoNum type="arabicPeriod"/>
            </a:pPr>
            <a:r>
              <a:rPr lang="en-US" sz="1900" u="sng" dirty="0" smtClean="0">
                <a:latin typeface="+mj-lt"/>
              </a:rPr>
              <a:t>Part Thickness</a:t>
            </a:r>
          </a:p>
          <a:p>
            <a:pPr lvl="1">
              <a:spcBef>
                <a:spcPts val="0"/>
              </a:spcBef>
              <a:buFont typeface="+mj-lt"/>
              <a:buAutoNum type="alphaLcParenR"/>
            </a:pPr>
            <a:r>
              <a:rPr lang="en-US" sz="1900" dirty="0" smtClean="0">
                <a:latin typeface="+mj-lt"/>
              </a:rPr>
              <a:t>Verify the molded thickness matches the design/print specification.</a:t>
            </a:r>
          </a:p>
          <a:p>
            <a:pPr lvl="1">
              <a:spcBef>
                <a:spcPts val="0"/>
              </a:spcBef>
              <a:spcAft>
                <a:spcPts val="600"/>
              </a:spcAft>
              <a:buFont typeface="+mj-lt"/>
              <a:buAutoNum type="alphaLcParenR"/>
            </a:pPr>
            <a:r>
              <a:rPr lang="en-US" sz="1900" dirty="0" smtClean="0">
                <a:latin typeface="+mj-lt"/>
              </a:rPr>
              <a:t>Mold to the upper specification for part thickness.</a:t>
            </a:r>
          </a:p>
          <a:p>
            <a:pPr>
              <a:buFont typeface="+mj-lt"/>
              <a:buAutoNum type="arabicPeriod"/>
            </a:pPr>
            <a:r>
              <a:rPr lang="en-US" sz="1900" u="sng" dirty="0" smtClean="0">
                <a:latin typeface="+mj-lt"/>
              </a:rPr>
              <a:t>Fabric Grippers</a:t>
            </a:r>
            <a:endParaRPr lang="en-US" sz="1900" dirty="0" smtClean="0">
              <a:latin typeface="+mj-lt"/>
            </a:endParaRPr>
          </a:p>
          <a:p>
            <a:pPr lvl="1">
              <a:spcBef>
                <a:spcPts val="0"/>
              </a:spcBef>
              <a:buFont typeface="+mj-lt"/>
              <a:buAutoNum type="alphaLcParenR"/>
            </a:pPr>
            <a:r>
              <a:rPr lang="en-US" sz="1900" dirty="0" smtClean="0">
                <a:latin typeface="+mj-lt"/>
              </a:rPr>
              <a:t>Time/program the fabric grippers such that they release the fabric just before contacting the top mold.</a:t>
            </a:r>
          </a:p>
          <a:p>
            <a:pPr lvl="0">
              <a:buFont typeface="+mj-lt"/>
              <a:buAutoNum type="arabicPeriod"/>
            </a:pPr>
            <a:r>
              <a:rPr lang="en-US" sz="1900" u="sng" dirty="0">
                <a:solidFill>
                  <a:srgbClr val="000000"/>
                </a:solidFill>
                <a:latin typeface="Arial"/>
              </a:rPr>
              <a:t>Fabric Specification</a:t>
            </a:r>
            <a:endParaRPr lang="en-US" sz="1900" dirty="0">
              <a:solidFill>
                <a:srgbClr val="000000"/>
              </a:solidFill>
              <a:latin typeface="Arial"/>
            </a:endParaRPr>
          </a:p>
          <a:p>
            <a:pPr lvl="1">
              <a:spcBef>
                <a:spcPts val="0"/>
              </a:spcBef>
              <a:buFont typeface="+mj-lt"/>
              <a:buAutoNum type="alphaLcParenR"/>
            </a:pPr>
            <a:r>
              <a:rPr lang="en-US" sz="1900" dirty="0">
                <a:solidFill>
                  <a:srgbClr val="000000"/>
                </a:solidFill>
                <a:latin typeface="Arial"/>
              </a:rPr>
              <a:t>Confirm the fabric being used has the proper elongation properties in both the “X” and “Y” dimensions.  30-40% elongation is recommended.</a:t>
            </a:r>
          </a:p>
          <a:p>
            <a:pPr lvl="1">
              <a:spcBef>
                <a:spcPts val="0"/>
              </a:spcBef>
              <a:spcAft>
                <a:spcPts val="600"/>
              </a:spcAft>
              <a:buFont typeface="+mj-lt"/>
              <a:buAutoNum type="alphaLcParenR"/>
            </a:pPr>
            <a:r>
              <a:rPr lang="en-US" sz="1900" dirty="0">
                <a:solidFill>
                  <a:srgbClr val="000000"/>
                </a:solidFill>
                <a:latin typeface="Arial"/>
              </a:rPr>
              <a:t>Check for the possibility of increasing elongation through process adjustment or through the fabric manufacturer.</a:t>
            </a:r>
          </a:p>
          <a:p>
            <a:pPr>
              <a:buFont typeface="+mj-lt"/>
              <a:buAutoNum type="arabicPeriod"/>
            </a:pPr>
            <a:endParaRPr lang="en-US" sz="1400" dirty="0" smtClean="0"/>
          </a:p>
          <a:p>
            <a:pPr lvl="1">
              <a:buFont typeface="+mj-lt"/>
              <a:buAutoNum type="arabicPeriod"/>
            </a:pPr>
            <a:endParaRPr lang="en-US" sz="1000" dirty="0" smtClean="0"/>
          </a:p>
          <a:p>
            <a:pPr>
              <a:buNone/>
            </a:pPr>
            <a:r>
              <a:rPr lang="en-US" sz="1400" dirty="0" smtClean="0"/>
              <a:t>	</a:t>
            </a:r>
          </a:p>
          <a:p>
            <a:pPr>
              <a:buNone/>
            </a:pPr>
            <a:r>
              <a:rPr lang="en-US" sz="1400" dirty="0" smtClean="0"/>
              <a:t>        </a:t>
            </a:r>
            <a:endParaRPr lang="en-US" sz="1400" dirty="0"/>
          </a:p>
        </p:txBody>
      </p:sp>
      <p:sp>
        <p:nvSpPr>
          <p:cNvPr id="2" name="Text Placeholder 1"/>
          <p:cNvSpPr>
            <a:spLocks noGrp="1"/>
          </p:cNvSpPr>
          <p:nvPr>
            <p:ph type="body" sz="quarter" idx="14"/>
          </p:nvPr>
        </p:nvSpPr>
        <p:spPr/>
        <p:txBody>
          <a:bodyPr/>
          <a:lstStyle/>
          <a:p>
            <a:r>
              <a:rPr lang="en-US" dirty="0"/>
              <a:t>Troubleshooting </a:t>
            </a:r>
            <a:r>
              <a:rPr lang="en-US" dirty="0" smtClean="0"/>
              <a:t>Suggestions</a:t>
            </a:r>
            <a:endParaRPr lang="en-US" dirty="0">
              <a:solidFill>
                <a:srgbClr val="FF643F"/>
              </a:solidFill>
            </a:endParaRPr>
          </a:p>
        </p:txBody>
      </p:sp>
      <p:sp>
        <p:nvSpPr>
          <p:cNvPr id="6" name="TextBox 5"/>
          <p:cNvSpPr txBox="1"/>
          <p:nvPr/>
        </p:nvSpPr>
        <p:spPr>
          <a:xfrm>
            <a:off x="304800" y="6399311"/>
            <a:ext cx="1984839" cy="307777"/>
          </a:xfrm>
          <a:prstGeom prst="rect">
            <a:avLst/>
          </a:prstGeom>
          <a:noFill/>
        </p:spPr>
        <p:txBody>
          <a:bodyPr wrap="none" rtlCol="0">
            <a:spAutoFit/>
          </a:bodyPr>
          <a:lstStyle/>
          <a:p>
            <a:r>
              <a:rPr lang="en-US" sz="1400" dirty="0" smtClean="0"/>
              <a:t>Continue on next page</a:t>
            </a:r>
            <a:endParaRPr lang="en-US" sz="1400" dirty="0"/>
          </a:p>
        </p:txBody>
      </p:sp>
      <p:sp>
        <p:nvSpPr>
          <p:cNvPr id="3" name="Slide Number Placeholder 2"/>
          <p:cNvSpPr>
            <a:spLocks noGrp="1"/>
          </p:cNvSpPr>
          <p:nvPr>
            <p:ph type="sldNum" sz="quarter" idx="17"/>
          </p:nvPr>
        </p:nvSpPr>
        <p:spPr/>
        <p:txBody>
          <a:bodyPr/>
          <a:lstStyle/>
          <a:p>
            <a:fld id="{9BE9A201-BA3B-46DC-B831-D714434C50AF}" type="slidenum">
              <a:rPr lang="en-US" smtClean="0"/>
              <a:t>49</a:t>
            </a:fld>
            <a:endParaRPr lang="en-US"/>
          </a:p>
        </p:txBody>
      </p:sp>
    </p:spTree>
    <p:extLst>
      <p:ext uri="{BB962C8B-B14F-4D97-AF65-F5344CB8AC3E}">
        <p14:creationId xmlns:p14="http://schemas.microsoft.com/office/powerpoint/2010/main" val="3646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609600" y="914400"/>
            <a:ext cx="7772400" cy="1470025"/>
          </a:xfrm>
        </p:spPr>
        <p:txBody>
          <a:bodyPr>
            <a:normAutofit/>
          </a:bodyPr>
          <a:lstStyle/>
          <a:p>
            <a:r>
              <a:rPr lang="en-US" sz="4400" dirty="0" smtClean="0"/>
              <a:t>Process Section</a:t>
            </a:r>
            <a:endParaRPr lang="en-US" sz="4800" dirty="0" smtClean="0"/>
          </a:p>
        </p:txBody>
      </p:sp>
    </p:spTree>
    <p:extLst>
      <p:ext uri="{BB962C8B-B14F-4D97-AF65-F5344CB8AC3E}">
        <p14:creationId xmlns:p14="http://schemas.microsoft.com/office/powerpoint/2010/main" val="1434476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ChangeAspect="1" noChangeArrowheads="1"/>
          </p:cNvSpPr>
          <p:nvPr/>
        </p:nvSpPr>
        <p:spPr bwMode="auto">
          <a:xfrm>
            <a:off x="304800" y="342900"/>
            <a:ext cx="8839200" cy="6515100"/>
          </a:xfrm>
          <a:prstGeom prst="rect">
            <a:avLst/>
          </a:prstGeom>
          <a:noFill/>
          <a:ln w="9525">
            <a:noFill/>
            <a:miter lim="800000"/>
            <a:headEnd/>
            <a:tailEnd/>
          </a:ln>
        </p:spPr>
        <p:txBody>
          <a:bodyPr/>
          <a:lstStyle/>
          <a:p>
            <a:endParaRPr lang="en-US" dirty="0"/>
          </a:p>
        </p:txBody>
      </p:sp>
      <p:sp>
        <p:nvSpPr>
          <p:cNvPr id="5" name="Content Placeholder 4"/>
          <p:cNvSpPr>
            <a:spLocks noGrp="1"/>
          </p:cNvSpPr>
          <p:nvPr>
            <p:ph idx="1"/>
          </p:nvPr>
        </p:nvSpPr>
        <p:spPr>
          <a:xfrm>
            <a:off x="152400" y="679580"/>
            <a:ext cx="8839200" cy="5105400"/>
          </a:xfrm>
        </p:spPr>
        <p:txBody>
          <a:bodyPr>
            <a:normAutofit/>
          </a:bodyPr>
          <a:lstStyle/>
          <a:p>
            <a:pPr>
              <a:buFont typeface="+mj-lt"/>
              <a:buAutoNum type="arabicPeriod" startAt="5"/>
            </a:pPr>
            <a:endParaRPr lang="en-US" sz="1800" dirty="0" smtClean="0"/>
          </a:p>
          <a:p>
            <a:pPr>
              <a:buFont typeface="+mj-lt"/>
              <a:buAutoNum type="arabicPeriod" startAt="5"/>
            </a:pPr>
            <a:r>
              <a:rPr lang="en-US" sz="1900" dirty="0" smtClean="0">
                <a:latin typeface="+mj-lt"/>
              </a:rPr>
              <a:t> </a:t>
            </a:r>
            <a:r>
              <a:rPr lang="en-US" sz="1900" u="sng" dirty="0" smtClean="0">
                <a:latin typeface="+mj-lt"/>
              </a:rPr>
              <a:t>Adjust Board Temperature</a:t>
            </a:r>
          </a:p>
          <a:p>
            <a:pPr lvl="1">
              <a:spcBef>
                <a:spcPts val="0"/>
              </a:spcBef>
              <a:buFont typeface="+mj-lt"/>
              <a:buAutoNum type="alphaLcParenR"/>
            </a:pPr>
            <a:r>
              <a:rPr lang="en-US" sz="1900" dirty="0" smtClean="0">
                <a:latin typeface="+mj-lt"/>
              </a:rPr>
              <a:t>Add 10-20˚F (6-11˚C) to the top and bottom ovens.</a:t>
            </a:r>
            <a:r>
              <a:rPr lang="en-US" sz="1500" dirty="0" smtClean="0">
                <a:latin typeface="+mj-lt"/>
              </a:rPr>
              <a:t> </a:t>
            </a:r>
          </a:p>
          <a:p>
            <a:pPr lvl="1">
              <a:spcBef>
                <a:spcPts val="0"/>
              </a:spcBef>
              <a:buNone/>
            </a:pPr>
            <a:r>
              <a:rPr lang="en-US" sz="1500" dirty="0" smtClean="0">
                <a:latin typeface="+mj-lt"/>
              </a:rPr>
              <a:t>     </a:t>
            </a:r>
            <a:r>
              <a:rPr lang="en-US" sz="1500" b="1" u="sng" dirty="0" smtClean="0">
                <a:latin typeface="+mj-lt"/>
              </a:rPr>
              <a:t>NOTE</a:t>
            </a:r>
            <a:r>
              <a:rPr lang="en-US" sz="1500" b="1" dirty="0" smtClean="0">
                <a:latin typeface="+mj-lt"/>
              </a:rPr>
              <a:t>: If corrugation is seen, </a:t>
            </a:r>
          </a:p>
          <a:p>
            <a:pPr lvl="1">
              <a:spcBef>
                <a:spcPts val="0"/>
              </a:spcBef>
              <a:spcAft>
                <a:spcPts val="600"/>
              </a:spcAft>
              <a:buNone/>
            </a:pPr>
            <a:r>
              <a:rPr lang="en-US" sz="1500" b="1" dirty="0" smtClean="0">
                <a:latin typeface="+mj-lt"/>
              </a:rPr>
              <a:t>     remove heat from the bottom and add to the top (maintain total heat profile).</a:t>
            </a:r>
          </a:p>
          <a:p>
            <a:pPr lvl="1">
              <a:spcBef>
                <a:spcPts val="0"/>
              </a:spcBef>
              <a:buNone/>
            </a:pPr>
            <a:r>
              <a:rPr lang="en-US" sz="1500" b="1" dirty="0" smtClean="0">
                <a:latin typeface="+mj-lt"/>
              </a:rPr>
              <a:t>	If film discoloration is seen, do not add any more heat to the top.</a:t>
            </a:r>
          </a:p>
          <a:p>
            <a:pPr>
              <a:buFont typeface="+mj-lt"/>
              <a:buAutoNum type="arabicPeriod" startAt="5"/>
            </a:pPr>
            <a:endParaRPr lang="en-US" sz="1400" dirty="0" smtClean="0"/>
          </a:p>
          <a:p>
            <a:pPr lvl="1">
              <a:buFont typeface="+mj-lt"/>
              <a:buAutoNum type="arabicPeriod"/>
            </a:pPr>
            <a:endParaRPr lang="en-US" sz="1000" dirty="0" smtClean="0"/>
          </a:p>
          <a:p>
            <a:pPr>
              <a:buNone/>
            </a:pPr>
            <a:r>
              <a:rPr lang="en-US" sz="1400" dirty="0" smtClean="0"/>
              <a:t>	</a:t>
            </a:r>
          </a:p>
          <a:p>
            <a:pPr>
              <a:buNone/>
            </a:pPr>
            <a:r>
              <a:rPr lang="en-US" sz="1400" dirty="0" smtClean="0"/>
              <a:t>        </a:t>
            </a:r>
            <a:endParaRPr lang="en-US" sz="1400" dirty="0"/>
          </a:p>
        </p:txBody>
      </p:sp>
      <p:sp>
        <p:nvSpPr>
          <p:cNvPr id="6" name="Text Placeholder 5"/>
          <p:cNvSpPr>
            <a:spLocks noGrp="1"/>
          </p:cNvSpPr>
          <p:nvPr>
            <p:ph type="body" sz="quarter" idx="14"/>
          </p:nvPr>
        </p:nvSpPr>
        <p:spPr/>
        <p:txBody>
          <a:bodyPr/>
          <a:lstStyle/>
          <a:p>
            <a:r>
              <a:rPr lang="en-US" dirty="0"/>
              <a:t>Troubleshooting Suggestions (cont</a:t>
            </a:r>
            <a:r>
              <a:rPr lang="en-US" dirty="0" smtClean="0"/>
              <a:t>.)</a:t>
            </a:r>
            <a:endParaRPr lang="en-US" dirty="0">
              <a:solidFill>
                <a:srgbClr val="FF643F"/>
              </a:solidFill>
            </a:endParaRPr>
          </a:p>
        </p:txBody>
      </p:sp>
      <p:sp>
        <p:nvSpPr>
          <p:cNvPr id="7" name="Content Placeholder 4"/>
          <p:cNvSpPr txBox="1">
            <a:spLocks/>
          </p:cNvSpPr>
          <p:nvPr/>
        </p:nvSpPr>
        <p:spPr bwMode="auto">
          <a:xfrm>
            <a:off x="228600" y="2813181"/>
            <a:ext cx="8915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mj-lt"/>
              <a:buAutoNum type="arabicPeriod" startAt="5"/>
              <a:tabLst/>
              <a:defRPr/>
            </a:pPr>
            <a:endPar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startAt="6"/>
              <a:tabLst/>
              <a:defRPr/>
            </a:pPr>
            <a:r>
              <a:rPr kumimoji="0" lang="en-US" sz="1900" i="0" u="sng" strike="noStrike" kern="0" cap="none" spc="0" normalizeH="0" baseline="0" noProof="0" dirty="0" smtClean="0">
                <a:ln>
                  <a:noFill/>
                </a:ln>
                <a:solidFill>
                  <a:schemeClr val="tx1"/>
                </a:solidFill>
                <a:effectLst/>
                <a:uLnTx/>
                <a:uFillTx/>
                <a:latin typeface="+mj-lt"/>
                <a:ea typeface="+mn-ea"/>
                <a:cs typeface="Calibri" pitchFamily="34" charset="0"/>
              </a:rPr>
              <a:t>Adjust </a:t>
            </a:r>
            <a:r>
              <a:rPr lang="en-US" sz="1900" u="sng" kern="0" dirty="0" smtClean="0">
                <a:latin typeface="+mj-lt"/>
                <a:ea typeface="+mn-ea"/>
                <a:cs typeface="Calibri" pitchFamily="34" charset="0"/>
              </a:rPr>
              <a:t>M</a:t>
            </a:r>
            <a:r>
              <a:rPr kumimoji="0" lang="en-US" sz="1900" i="0" u="sng" strike="noStrike" kern="0" cap="none" spc="0" normalizeH="0" baseline="0" noProof="0" dirty="0" smtClean="0">
                <a:ln>
                  <a:noFill/>
                </a:ln>
                <a:solidFill>
                  <a:schemeClr val="tx1"/>
                </a:solidFill>
                <a:effectLst/>
                <a:uLnTx/>
                <a:uFillTx/>
                <a:latin typeface="+mj-lt"/>
                <a:ea typeface="+mn-ea"/>
                <a:cs typeface="Calibri" pitchFamily="34" charset="0"/>
              </a:rPr>
              <a:t>old Temperature</a:t>
            </a:r>
          </a:p>
          <a:p>
            <a:pPr marL="742950" lvl="1" indent="-285750">
              <a:spcBef>
                <a:spcPts val="0"/>
              </a:spcBef>
              <a:buFont typeface="+mj-lt"/>
              <a:buAutoNum type="alphaLcParenR"/>
            </a:pPr>
            <a:r>
              <a:rPr kumimoji="0" lang="en-US" sz="1900" b="0" i="0" u="none" strike="noStrike" kern="0" cap="none" spc="0" normalizeH="0" baseline="0" noProof="0" dirty="0" smtClean="0">
                <a:ln>
                  <a:noFill/>
                </a:ln>
                <a:solidFill>
                  <a:schemeClr val="tx1"/>
                </a:solidFill>
                <a:effectLst/>
                <a:uLnTx/>
                <a:uFillTx/>
                <a:latin typeface="+mj-lt"/>
                <a:ea typeface="+mn-ea"/>
                <a:cs typeface="Calibri" pitchFamily="34" charset="0"/>
              </a:rPr>
              <a:t>Suggested tool temperatures</a:t>
            </a:r>
            <a:r>
              <a:rPr kumimoji="0" lang="en-US" sz="1900" b="0" i="0" u="none" strike="noStrike" kern="0" cap="none" spc="0" normalizeH="0" noProof="0" dirty="0" smtClean="0">
                <a:ln>
                  <a:noFill/>
                </a:ln>
                <a:solidFill>
                  <a:schemeClr val="tx1"/>
                </a:solidFill>
                <a:effectLst/>
                <a:uLnTx/>
                <a:uFillTx/>
                <a:latin typeface="+mj-lt"/>
                <a:ea typeface="+mn-ea"/>
                <a:cs typeface="Calibri" pitchFamily="34" charset="0"/>
              </a:rPr>
              <a:t> are </a:t>
            </a:r>
            <a:r>
              <a:rPr lang="en-US" sz="1900" kern="0" dirty="0">
                <a:latin typeface="+mj-lt"/>
                <a:ea typeface="+mn-ea"/>
                <a:cs typeface="Calibri" pitchFamily="34" charset="0"/>
              </a:rPr>
              <a:t>2</a:t>
            </a:r>
            <a:r>
              <a:rPr lang="en-US" sz="1900" kern="0" noProof="0" dirty="0" smtClean="0">
                <a:latin typeface="+mj-lt"/>
                <a:ea typeface="+mn-ea"/>
                <a:cs typeface="Calibri" pitchFamily="34" charset="0"/>
              </a:rPr>
              <a:t>0</a:t>
            </a:r>
            <a:r>
              <a:rPr kumimoji="0" lang="en-US" sz="1900" b="0" i="0" u="none" strike="noStrike" kern="0" cap="none" spc="0" normalizeH="0" noProof="0" dirty="0" smtClean="0">
                <a:ln>
                  <a:noFill/>
                </a:ln>
                <a:solidFill>
                  <a:schemeClr val="tx1"/>
                </a:solidFill>
                <a:effectLst/>
                <a:uLnTx/>
                <a:uFillTx/>
                <a:latin typeface="+mj-lt"/>
                <a:ea typeface="+mn-ea"/>
                <a:cs typeface="Calibri" pitchFamily="34" charset="0"/>
              </a:rPr>
              <a:t>-50˚C (</a:t>
            </a:r>
            <a:r>
              <a:rPr lang="en-US" sz="1900" kern="0" dirty="0" smtClean="0">
                <a:latin typeface="+mj-lt"/>
                <a:ea typeface="+mn-ea"/>
                <a:cs typeface="Calibri" pitchFamily="34" charset="0"/>
              </a:rPr>
              <a:t>68</a:t>
            </a:r>
            <a:r>
              <a:rPr kumimoji="0" lang="en-US" sz="1900" b="0" i="0" u="none" strike="noStrike" kern="0" cap="none" spc="0" normalizeH="0" noProof="0" dirty="0" smtClean="0">
                <a:ln>
                  <a:noFill/>
                </a:ln>
                <a:solidFill>
                  <a:schemeClr val="tx1"/>
                </a:solidFill>
                <a:effectLst/>
                <a:uLnTx/>
                <a:uFillTx/>
                <a:latin typeface="+mj-lt"/>
                <a:ea typeface="+mn-ea"/>
                <a:cs typeface="Calibri" pitchFamily="34" charset="0"/>
              </a:rPr>
              <a:t>-122</a:t>
            </a:r>
            <a:r>
              <a:rPr lang="en-US" sz="1900" kern="0" dirty="0" smtClean="0">
                <a:cs typeface="Calibri" pitchFamily="34" charset="0"/>
              </a:rPr>
              <a:t>˚F) for both top and bottom tools (dependent on part geometry).</a:t>
            </a:r>
            <a:endParaRPr lang="en-US" sz="1900" kern="0" dirty="0">
              <a:cs typeface="Calibri" pitchFamily="34" charset="0"/>
            </a:endParaRPr>
          </a:p>
          <a:p>
            <a:pPr marL="742950" lvl="1" indent="-285750">
              <a:spcBef>
                <a:spcPts val="0"/>
              </a:spcBef>
              <a:buFont typeface="+mj-lt"/>
              <a:buAutoNum type="alphaLcParenR"/>
            </a:pPr>
            <a:r>
              <a:rPr lang="en-US" sz="2000" kern="0" dirty="0" smtClean="0">
                <a:cs typeface="Calibri" pitchFamily="34" charset="0"/>
              </a:rPr>
              <a:t>Recommended </a:t>
            </a:r>
            <a:r>
              <a:rPr lang="en-US" sz="2000" kern="0" dirty="0">
                <a:cs typeface="Calibri" pitchFamily="34" charset="0"/>
              </a:rPr>
              <a:t>maximum allowable temperature difference between top and bottom tool is ~10˚C unless specified otherwise by the tool manufacturer. </a:t>
            </a:r>
            <a:endParaRPr kumimoji="0" lang="en-US" sz="1900" b="0" i="0" u="none" strike="noStrike" kern="0" cap="none" spc="0" normalizeH="0" baseline="0" noProof="0" dirty="0" smtClean="0">
              <a:ln>
                <a:noFill/>
              </a:ln>
              <a:solidFill>
                <a:schemeClr val="tx1"/>
              </a:solidFill>
              <a:effectLst/>
              <a:uLnTx/>
              <a:uFillTx/>
              <a:latin typeface="+mj-lt"/>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startAt="6"/>
              <a:tabLst/>
              <a:defRPr/>
            </a:pPr>
            <a:endParaRPr kumimoji="0" lang="en-US" sz="14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        </a:t>
            </a:r>
            <a:endParaRPr kumimoji="0" lang="en-US" sz="14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029200" y="807527"/>
            <a:ext cx="3467100" cy="1905000"/>
          </a:xfrm>
          <a:prstGeom prst="rect">
            <a:avLst/>
          </a:prstGeom>
          <a:noFill/>
          <a:ln w="9525">
            <a:noFill/>
            <a:miter lim="800000"/>
            <a:headEnd/>
            <a:tailEnd/>
          </a:ln>
        </p:spPr>
      </p:pic>
      <p:cxnSp>
        <p:nvCxnSpPr>
          <p:cNvPr id="9" name="Straight Arrow Connector 8"/>
          <p:cNvCxnSpPr/>
          <p:nvPr/>
        </p:nvCxnSpPr>
        <p:spPr bwMode="auto">
          <a:xfrm flipV="1">
            <a:off x="3581400" y="1267835"/>
            <a:ext cx="19812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V="1">
            <a:off x="3581400" y="1344035"/>
            <a:ext cx="3429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304800" y="6399311"/>
            <a:ext cx="1984839" cy="307777"/>
          </a:xfrm>
          <a:prstGeom prst="rect">
            <a:avLst/>
          </a:prstGeom>
          <a:noFill/>
        </p:spPr>
        <p:txBody>
          <a:bodyPr wrap="none" rtlCol="0">
            <a:spAutoFit/>
          </a:bodyPr>
          <a:lstStyle/>
          <a:p>
            <a:r>
              <a:rPr lang="en-US" sz="1400" dirty="0" smtClean="0"/>
              <a:t>Continue on next page</a:t>
            </a:r>
            <a:endParaRPr lang="en-US" sz="1400" dirty="0"/>
          </a:p>
        </p:txBody>
      </p:sp>
      <p:sp>
        <p:nvSpPr>
          <p:cNvPr id="2" name="Slide Number Placeholder 1"/>
          <p:cNvSpPr>
            <a:spLocks noGrp="1"/>
          </p:cNvSpPr>
          <p:nvPr>
            <p:ph type="sldNum" sz="quarter" idx="17"/>
          </p:nvPr>
        </p:nvSpPr>
        <p:spPr/>
        <p:txBody>
          <a:bodyPr/>
          <a:lstStyle/>
          <a:p>
            <a:fld id="{9BE9A201-BA3B-46DC-B831-D714434C50AF}" type="slidenum">
              <a:rPr lang="en-US" smtClean="0"/>
              <a:t>50</a:t>
            </a:fld>
            <a:endParaRPr lang="en-US"/>
          </a:p>
        </p:txBody>
      </p:sp>
    </p:spTree>
    <p:extLst>
      <p:ext uri="{BB962C8B-B14F-4D97-AF65-F5344CB8AC3E}">
        <p14:creationId xmlns:p14="http://schemas.microsoft.com/office/powerpoint/2010/main" val="122544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ChangeAspect="1" noChangeArrowheads="1"/>
          </p:cNvSpPr>
          <p:nvPr/>
        </p:nvSpPr>
        <p:spPr bwMode="auto">
          <a:xfrm>
            <a:off x="304800" y="342900"/>
            <a:ext cx="8839200" cy="6515100"/>
          </a:xfrm>
          <a:prstGeom prst="rect">
            <a:avLst/>
          </a:prstGeom>
          <a:noFill/>
          <a:ln w="9525">
            <a:noFill/>
            <a:miter lim="800000"/>
            <a:headEnd/>
            <a:tailEnd/>
          </a:ln>
        </p:spPr>
        <p:txBody>
          <a:bodyPr/>
          <a:lstStyle/>
          <a:p>
            <a:endParaRPr lang="en-US" dirty="0"/>
          </a:p>
        </p:txBody>
      </p:sp>
      <p:sp>
        <p:nvSpPr>
          <p:cNvPr id="5" name="Content Placeholder 4"/>
          <p:cNvSpPr>
            <a:spLocks noGrp="1"/>
          </p:cNvSpPr>
          <p:nvPr>
            <p:ph idx="1"/>
          </p:nvPr>
        </p:nvSpPr>
        <p:spPr>
          <a:xfrm>
            <a:off x="152400" y="474947"/>
            <a:ext cx="8839200" cy="5105400"/>
          </a:xfrm>
        </p:spPr>
        <p:txBody>
          <a:bodyPr>
            <a:normAutofit fontScale="92500" lnSpcReduction="20000"/>
          </a:bodyPr>
          <a:lstStyle/>
          <a:p>
            <a:pPr>
              <a:buFont typeface="+mj-lt"/>
              <a:buAutoNum type="arabicPeriod" startAt="5"/>
            </a:pPr>
            <a:endParaRPr lang="en-US" sz="1800" dirty="0" smtClean="0"/>
          </a:p>
          <a:p>
            <a:pPr marL="457200" indent="-457200">
              <a:buFont typeface="+mj-lt"/>
              <a:buAutoNum type="arabicPeriod" startAt="7"/>
            </a:pPr>
            <a:r>
              <a:rPr lang="en-US" sz="1900" u="sng" dirty="0" smtClean="0">
                <a:latin typeface="+mj-lt"/>
              </a:rPr>
              <a:t>Material Position In-Mold</a:t>
            </a:r>
          </a:p>
          <a:p>
            <a:pPr lvl="1">
              <a:spcBef>
                <a:spcPts val="0"/>
              </a:spcBef>
              <a:buFont typeface="+mj-lt"/>
              <a:buAutoNum type="alphaLcParenR"/>
            </a:pPr>
            <a:r>
              <a:rPr lang="en-US" sz="1900" dirty="0" smtClean="0">
                <a:latin typeface="+mj-lt"/>
              </a:rPr>
              <a:t>Position the tool close height/sheet line such that the heated material is pushed by the upper tool into the lower tool.</a:t>
            </a:r>
          </a:p>
          <a:p>
            <a:pPr lvl="1">
              <a:spcBef>
                <a:spcPts val="0"/>
              </a:spcBef>
              <a:buFont typeface="+mj-lt"/>
              <a:buAutoNum type="alphaLcParenR"/>
            </a:pPr>
            <a:r>
              <a:rPr lang="en-US" sz="1900" dirty="0">
                <a:solidFill>
                  <a:srgbClr val="000000"/>
                </a:solidFill>
                <a:latin typeface="Arial"/>
              </a:rPr>
              <a:t>Minimize or prevent the heated material resting in the lower mold before tool closure, </a:t>
            </a:r>
            <a:r>
              <a:rPr lang="en-US" sz="1900" dirty="0" smtClean="0">
                <a:solidFill>
                  <a:srgbClr val="000000"/>
                </a:solidFill>
                <a:latin typeface="Arial"/>
              </a:rPr>
              <a:t>which causes rapid </a:t>
            </a:r>
            <a:r>
              <a:rPr lang="en-US" sz="1900" dirty="0">
                <a:solidFill>
                  <a:srgbClr val="000000"/>
                </a:solidFill>
                <a:latin typeface="Arial"/>
              </a:rPr>
              <a:t>heat loss.  </a:t>
            </a:r>
            <a:endParaRPr lang="en-US" sz="1900" dirty="0" smtClean="0">
              <a:solidFill>
                <a:srgbClr val="000000"/>
              </a:solidFill>
              <a:latin typeface="Arial"/>
            </a:endParaRPr>
          </a:p>
          <a:p>
            <a:pPr lvl="1">
              <a:spcBef>
                <a:spcPts val="0"/>
              </a:spcBef>
              <a:buFont typeface="+mj-lt"/>
              <a:buAutoNum type="alphaLcParenR"/>
            </a:pPr>
            <a:r>
              <a:rPr lang="en-US" sz="1900" dirty="0" smtClean="0">
                <a:solidFill>
                  <a:srgbClr val="000000"/>
                </a:solidFill>
                <a:latin typeface="Arial"/>
              </a:rPr>
              <a:t>Ensure the heated sheet does not interfere with the tools during indexing.</a:t>
            </a:r>
            <a:endParaRPr lang="en-US" sz="1900" dirty="0" smtClean="0">
              <a:latin typeface="+mj-lt"/>
            </a:endParaRPr>
          </a:p>
          <a:p>
            <a:pPr marL="457200" lvl="1" indent="0">
              <a:spcBef>
                <a:spcPts val="0"/>
              </a:spcBef>
              <a:buNone/>
            </a:pPr>
            <a:endParaRPr lang="en-US" sz="1900" dirty="0" smtClean="0">
              <a:latin typeface="+mj-lt"/>
            </a:endParaRPr>
          </a:p>
          <a:p>
            <a:pPr marL="0" lvl="1" indent="0">
              <a:spcBef>
                <a:spcPts val="0"/>
              </a:spcBef>
              <a:spcAft>
                <a:spcPts val="600"/>
              </a:spcAft>
              <a:buNone/>
            </a:pPr>
            <a:r>
              <a:rPr lang="en-US" sz="1900" b="1" u="sng" dirty="0" smtClean="0">
                <a:latin typeface="+mj-lt"/>
              </a:rPr>
              <a:t>Please Note:</a:t>
            </a:r>
          </a:p>
          <a:p>
            <a:pPr marL="347472" lvl="1" indent="-347472">
              <a:spcBef>
                <a:spcPts val="0"/>
              </a:spcBef>
              <a:spcAft>
                <a:spcPts val="600"/>
              </a:spcAft>
              <a:buNone/>
            </a:pPr>
            <a:r>
              <a:rPr lang="en-US" sz="1900" dirty="0" smtClean="0">
                <a:latin typeface="+mj-lt"/>
              </a:rPr>
              <a:t>These steps are </a:t>
            </a:r>
            <a:r>
              <a:rPr lang="en-US" sz="1900" u="sng" dirty="0" smtClean="0">
                <a:latin typeface="+mj-lt"/>
              </a:rPr>
              <a:t>guidelines</a:t>
            </a:r>
            <a:r>
              <a:rPr lang="en-US" sz="1900" dirty="0" smtClean="0">
                <a:latin typeface="+mj-lt"/>
              </a:rPr>
              <a:t> intended to help reduce or eliminate deformation in the finished product.  Unfortunately, there are no two processes that are exactly alike so there is no definite value that can be applied to each of these steps.  In other words, there will always be some degree of trial-and-error.</a:t>
            </a:r>
          </a:p>
          <a:p>
            <a:pPr marL="347472" lvl="1" indent="-347472">
              <a:spcBef>
                <a:spcPts val="0"/>
              </a:spcBef>
              <a:buNone/>
            </a:pPr>
            <a:r>
              <a:rPr lang="en-US" sz="1900" dirty="0" smtClean="0">
                <a:latin typeface="+mj-lt"/>
              </a:rPr>
              <a:t>It’s possible that only one adjustment may be needed.  It is equally possible that several adjustments will be needed.  Use caution during the adjustment process: </a:t>
            </a:r>
            <a:r>
              <a:rPr lang="en-US" sz="1900" u="sng" dirty="0" smtClean="0">
                <a:latin typeface="+mj-lt"/>
              </a:rPr>
              <a:t>make only one adjustment at a time</a:t>
            </a:r>
            <a:r>
              <a:rPr lang="en-US" sz="1900" dirty="0" smtClean="0">
                <a:latin typeface="+mj-lt"/>
              </a:rPr>
              <a:t>.  This will allow a proper assessment of the outcome of each adjustment.</a:t>
            </a:r>
          </a:p>
          <a:p>
            <a:pPr marL="914400" lvl="1" indent="-457200">
              <a:spcBef>
                <a:spcPts val="0"/>
              </a:spcBef>
              <a:buNone/>
            </a:pPr>
            <a:endParaRPr lang="en-US" sz="1900" dirty="0" smtClean="0">
              <a:latin typeface="+mj-lt"/>
            </a:endParaRPr>
          </a:p>
          <a:p>
            <a:pPr marL="914400" lvl="1" indent="-457200">
              <a:buNone/>
            </a:pPr>
            <a:endParaRPr lang="en-US" sz="1900" dirty="0" smtClean="0">
              <a:latin typeface="+mj-lt"/>
            </a:endParaRPr>
          </a:p>
          <a:p>
            <a:pPr lvl="1">
              <a:buFont typeface="+mj-lt"/>
              <a:buAutoNum type="alphaLcParenR"/>
            </a:pPr>
            <a:endParaRPr lang="en-US" sz="1000" dirty="0" smtClean="0"/>
          </a:p>
          <a:p>
            <a:pPr>
              <a:buNone/>
            </a:pPr>
            <a:r>
              <a:rPr lang="en-US" sz="1400" dirty="0" smtClean="0"/>
              <a:t>	</a:t>
            </a:r>
          </a:p>
          <a:p>
            <a:pPr>
              <a:buNone/>
            </a:pPr>
            <a:r>
              <a:rPr lang="en-US" sz="1400" dirty="0" smtClean="0"/>
              <a:t>        </a:t>
            </a:r>
            <a:endParaRPr lang="en-US" sz="1400" dirty="0"/>
          </a:p>
        </p:txBody>
      </p:sp>
      <p:sp>
        <p:nvSpPr>
          <p:cNvPr id="2" name="Text Placeholder 1"/>
          <p:cNvSpPr>
            <a:spLocks noGrp="1"/>
          </p:cNvSpPr>
          <p:nvPr>
            <p:ph type="body" sz="quarter" idx="14"/>
          </p:nvPr>
        </p:nvSpPr>
        <p:spPr/>
        <p:txBody>
          <a:bodyPr/>
          <a:lstStyle/>
          <a:p>
            <a:r>
              <a:rPr lang="en-US" dirty="0"/>
              <a:t>Troubleshooting Suggestions (cont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51</a:t>
            </a:fld>
            <a:endParaRPr lang="en-US"/>
          </a:p>
        </p:txBody>
      </p:sp>
    </p:spTree>
    <p:extLst>
      <p:ext uri="{BB962C8B-B14F-4D97-AF65-F5344CB8AC3E}">
        <p14:creationId xmlns:p14="http://schemas.microsoft.com/office/powerpoint/2010/main" val="3076902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638629"/>
            <a:ext cx="8991600" cy="5791200"/>
          </a:xfrm>
          <a:prstGeom prst="rect">
            <a:avLst/>
          </a:prstGeom>
        </p:spPr>
        <p:txBody>
          <a:bodyPr/>
          <a:lstStyle/>
          <a:p>
            <a:pPr eaLnBrk="1" fontAlgn="auto" hangingPunct="1">
              <a:spcAft>
                <a:spcPts val="600"/>
              </a:spcAft>
              <a:defRPr/>
            </a:pPr>
            <a:r>
              <a:rPr lang="en-US" sz="2000" b="1" u="sng" dirty="0" smtClean="0">
                <a:latin typeface="+mj-lt"/>
              </a:rPr>
              <a:t>Loft-related Considerations</a:t>
            </a:r>
            <a:endParaRPr lang="en-US" sz="2000" b="1" u="sng" dirty="0">
              <a:latin typeface="+mj-lt"/>
            </a:endParaRPr>
          </a:p>
          <a:p>
            <a:pPr marL="347472" lvl="1" indent="-347472">
              <a:spcBef>
                <a:spcPts val="0"/>
              </a:spcBef>
              <a:spcAft>
                <a:spcPts val="600"/>
              </a:spcAft>
              <a:defRPr/>
            </a:pPr>
            <a:r>
              <a:rPr lang="en-US" dirty="0" smtClean="0">
                <a:latin typeface="+mj-lt"/>
                <a:ea typeface="+mn-ea"/>
                <a:cs typeface="Calibri" pitchFamily="34" charset="0"/>
              </a:rPr>
              <a:t>“Loft” is the common term used for the expansion in the z-direction (thickness) of the material during preheating.  The final lofted target thickness, typically measured in mm, is dependent on grade and *basis weight of the material. </a:t>
            </a:r>
            <a:r>
              <a:rPr lang="en-US" dirty="0" err="1" smtClean="0">
                <a:latin typeface="+mj-lt"/>
                <a:ea typeface="+mn-ea"/>
                <a:cs typeface="Calibri" pitchFamily="34" charset="0"/>
              </a:rPr>
              <a:t>SuperLite</a:t>
            </a:r>
            <a:r>
              <a:rPr lang="en-US" dirty="0" smtClean="0">
                <a:latin typeface="+mj-lt"/>
                <a:ea typeface="+mn-ea"/>
                <a:cs typeface="Calibri" pitchFamily="34" charset="0"/>
              </a:rPr>
              <a:t> material will loft to a final thickness of 3.5-9 mm while </a:t>
            </a:r>
            <a:r>
              <a:rPr lang="en-US" dirty="0" err="1" smtClean="0">
                <a:latin typeface="+mj-lt"/>
                <a:ea typeface="+mn-ea"/>
                <a:cs typeface="Calibri" pitchFamily="34" charset="0"/>
              </a:rPr>
              <a:t>ExtraLite</a:t>
            </a:r>
            <a:r>
              <a:rPr lang="en-US" dirty="0" smtClean="0">
                <a:latin typeface="+mj-lt"/>
                <a:ea typeface="+mn-ea"/>
                <a:cs typeface="Calibri" pitchFamily="34" charset="0"/>
              </a:rPr>
              <a:t> material will loft to a final thickness in the 5-22 mm range.  (</a:t>
            </a:r>
            <a:r>
              <a:rPr lang="en-US" dirty="0" err="1" smtClean="0">
                <a:latin typeface="+mj-lt"/>
                <a:ea typeface="+mn-ea"/>
                <a:cs typeface="Calibri" pitchFamily="34" charset="0"/>
              </a:rPr>
              <a:t>ExtraLite</a:t>
            </a:r>
            <a:r>
              <a:rPr lang="en-US" dirty="0" smtClean="0">
                <a:latin typeface="+mj-lt"/>
                <a:ea typeface="+mn-ea"/>
                <a:cs typeface="Calibri" pitchFamily="34" charset="0"/>
              </a:rPr>
              <a:t> material has an added lofting agent that enables it to loft to significantly higher thicknesses.) </a:t>
            </a:r>
          </a:p>
          <a:p>
            <a:pPr marL="347472" lvl="1" indent="-347472">
              <a:spcBef>
                <a:spcPts val="0"/>
              </a:spcBef>
              <a:defRPr/>
            </a:pPr>
            <a:r>
              <a:rPr lang="en-US" dirty="0" smtClean="0">
                <a:latin typeface="+mj-lt"/>
                <a:ea typeface="+mn-ea"/>
                <a:cs typeface="Calibri" pitchFamily="34" charset="0"/>
              </a:rPr>
              <a:t>All grades and their associated loft values are influenced by both time (residence time in the oven[s]) and temperature (heating setpoints).  Since no two processes are identical, it’s </a:t>
            </a:r>
            <a:r>
              <a:rPr lang="en-US" dirty="0">
                <a:latin typeface="+mj-lt"/>
                <a:ea typeface="+mn-ea"/>
                <a:cs typeface="Calibri" pitchFamily="34" charset="0"/>
              </a:rPr>
              <a:t>difficult to </a:t>
            </a:r>
            <a:r>
              <a:rPr lang="en-US" dirty="0" smtClean="0">
                <a:latin typeface="+mj-lt"/>
                <a:ea typeface="+mn-ea"/>
                <a:cs typeface="Calibri" pitchFamily="34" charset="0"/>
              </a:rPr>
              <a:t>predict times and temperatures for a given product or line.  Common settings are 55 seconds of oven soak time with a target oven-out temperature of 400-420˚F and a mold-close temperature of 380-390˚F</a:t>
            </a:r>
            <a:r>
              <a:rPr lang="en-US" dirty="0">
                <a:latin typeface="+mj-lt"/>
                <a:ea typeface="+mn-ea"/>
                <a:cs typeface="Calibri" pitchFamily="34" charset="0"/>
              </a:rPr>
              <a:t>. </a:t>
            </a:r>
            <a:endParaRPr lang="en-US" dirty="0" smtClean="0">
              <a:latin typeface="+mj-lt"/>
              <a:ea typeface="+mn-ea"/>
              <a:cs typeface="Calibri" pitchFamily="34" charset="0"/>
            </a:endParaRPr>
          </a:p>
          <a:p>
            <a:pPr eaLnBrk="1" fontAlgn="auto" hangingPunct="1">
              <a:spcAft>
                <a:spcPts val="0"/>
              </a:spcAft>
              <a:defRPr/>
            </a:pPr>
            <a:endParaRPr lang="en-US" sz="2000" b="1" kern="0" dirty="0" smtClean="0">
              <a:latin typeface="+mj-lt"/>
              <a:cs typeface="Calibri" pitchFamily="34" charset="0"/>
            </a:endParaRPr>
          </a:p>
          <a:p>
            <a:pPr eaLnBrk="1" fontAlgn="auto" hangingPunct="1">
              <a:spcAft>
                <a:spcPts val="0"/>
              </a:spcAft>
              <a:defRPr/>
            </a:pPr>
            <a:endParaRPr lang="en-US" sz="2000" b="1" kern="0" dirty="0" smtClean="0">
              <a:latin typeface="+mj-lt"/>
              <a:cs typeface="Calibri" pitchFamily="34" charset="0"/>
            </a:endParaRPr>
          </a:p>
          <a:p>
            <a:pPr eaLnBrk="1" fontAlgn="auto" hangingPunct="1">
              <a:spcAft>
                <a:spcPts val="0"/>
              </a:spcAft>
              <a:defRPr/>
            </a:pPr>
            <a:r>
              <a:rPr lang="en-US" sz="2000" b="1" kern="0" dirty="0" smtClean="0">
                <a:latin typeface="+mj-lt"/>
                <a:cs typeface="Calibri" pitchFamily="34" charset="0"/>
              </a:rPr>
              <a:t>*</a:t>
            </a:r>
            <a:r>
              <a:rPr lang="en-US" sz="1600" b="1" kern="0" dirty="0" smtClean="0">
                <a:latin typeface="+mj-lt"/>
                <a:cs typeface="Calibri" pitchFamily="34" charset="0"/>
              </a:rPr>
              <a:t>Basis weight is the weight per unit area and is measured in g/m</a:t>
            </a:r>
            <a:r>
              <a:rPr lang="en-US" sz="1600" b="1" kern="0" baseline="30000" dirty="0" smtClean="0">
                <a:latin typeface="+mj-lt"/>
                <a:cs typeface="Calibri" pitchFamily="34" charset="0"/>
              </a:rPr>
              <a:t>2</a:t>
            </a:r>
            <a:r>
              <a:rPr lang="en-US" sz="1600" b="1" kern="0" dirty="0" smtClean="0">
                <a:latin typeface="+mj-lt"/>
                <a:cs typeface="Calibri" pitchFamily="34" charset="0"/>
              </a:rPr>
              <a:t> (GSM ).</a:t>
            </a:r>
            <a:endParaRPr lang="en-US" sz="1600" b="1" dirty="0">
              <a:latin typeface="Calibri" pitchFamily="34" charset="0"/>
            </a:endParaRPr>
          </a:p>
          <a:p>
            <a:pPr eaLnBrk="1" fontAlgn="auto" hangingPunct="1">
              <a:spcAft>
                <a:spcPts val="0"/>
              </a:spcAft>
              <a:defRPr/>
            </a:pPr>
            <a:endParaRPr lang="en-US" sz="2000" dirty="0">
              <a:latin typeface="Calibri" pitchFamily="34" charset="0"/>
            </a:endParaRPr>
          </a:p>
        </p:txBody>
      </p:sp>
      <p:sp>
        <p:nvSpPr>
          <p:cNvPr id="2" name="Text Placeholder 1"/>
          <p:cNvSpPr>
            <a:spLocks noGrp="1"/>
          </p:cNvSpPr>
          <p:nvPr>
            <p:ph type="body" sz="quarter" idx="14"/>
          </p:nvPr>
        </p:nvSpPr>
        <p:spPr/>
        <p:txBody>
          <a:bodyPr/>
          <a:lstStyle/>
          <a:p>
            <a:r>
              <a:rPr lang="en-US" dirty="0"/>
              <a:t>Specific </a:t>
            </a:r>
            <a:r>
              <a:rPr lang="en-US" dirty="0" smtClean="0"/>
              <a:t>Troubleshooting</a:t>
            </a:r>
            <a:endParaRPr lang="en-US" dirty="0">
              <a:solidFill>
                <a:srgbClr val="FF643F"/>
              </a:solidFill>
            </a:endParaRPr>
          </a:p>
        </p:txBody>
      </p:sp>
      <p:sp>
        <p:nvSpPr>
          <p:cNvPr id="4" name="Slide Number Placeholder 3"/>
          <p:cNvSpPr>
            <a:spLocks noGrp="1"/>
          </p:cNvSpPr>
          <p:nvPr>
            <p:ph type="sldNum" sz="quarter" idx="17"/>
          </p:nvPr>
        </p:nvSpPr>
        <p:spPr/>
        <p:txBody>
          <a:bodyPr/>
          <a:lstStyle/>
          <a:p>
            <a:fld id="{9BE9A201-BA3B-46DC-B831-D714434C50AF}" type="slidenum">
              <a:rPr lang="en-US" smtClean="0"/>
              <a:t>52</a:t>
            </a:fld>
            <a:endParaRPr lang="en-US"/>
          </a:p>
        </p:txBody>
      </p:sp>
    </p:spTree>
    <p:extLst>
      <p:ext uri="{BB962C8B-B14F-4D97-AF65-F5344CB8AC3E}">
        <p14:creationId xmlns:p14="http://schemas.microsoft.com/office/powerpoint/2010/main" val="1377083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638629"/>
            <a:ext cx="5410200" cy="5791200"/>
          </a:xfrm>
          <a:prstGeom prst="rect">
            <a:avLst/>
          </a:prstGeom>
        </p:spPr>
        <p:txBody>
          <a:bodyPr/>
          <a:lstStyle/>
          <a:p>
            <a:pPr eaLnBrk="1" fontAlgn="auto" hangingPunct="1">
              <a:spcAft>
                <a:spcPts val="600"/>
              </a:spcAft>
              <a:defRPr/>
            </a:pPr>
            <a:r>
              <a:rPr lang="en-US" sz="2000" b="1" u="sng" dirty="0" smtClean="0">
                <a:latin typeface="+mj-lt"/>
              </a:rPr>
              <a:t>Loft-related Considerations (cont.)</a:t>
            </a:r>
            <a:endParaRPr lang="en-US" sz="2000" b="1" u="sng" dirty="0">
              <a:latin typeface="+mj-lt"/>
            </a:endParaRPr>
          </a:p>
          <a:p>
            <a:pPr marL="342900" indent="-342900" eaLnBrk="1" fontAlgn="auto" hangingPunct="1">
              <a:spcBef>
                <a:spcPts val="0"/>
              </a:spcBef>
              <a:spcAft>
                <a:spcPts val="600"/>
              </a:spcAft>
              <a:defRPr/>
            </a:pPr>
            <a:r>
              <a:rPr lang="en-US" dirty="0" smtClean="0">
                <a:latin typeface="+mj-lt"/>
                <a:ea typeface="+mn-ea"/>
                <a:cs typeface="Calibri" pitchFamily="34" charset="0"/>
              </a:rPr>
              <a:t>Both over-lofting and under-lofting can cause problems and can usually be traced back to improper heating.  If loft is considered a potential issue, conduct a “free-loft”: run a board through the heating process, stop the forming process as soon as the board is fully indexed out of the oven, and allow the lofted board to cool in the rails for about 2 minutes. </a:t>
            </a:r>
          </a:p>
          <a:p>
            <a:pPr marL="342900" indent="-342900" eaLnBrk="1" fontAlgn="auto" hangingPunct="1">
              <a:spcBef>
                <a:spcPts val="0"/>
              </a:spcBef>
              <a:spcAft>
                <a:spcPts val="600"/>
              </a:spcAft>
              <a:defRPr/>
            </a:pPr>
            <a:r>
              <a:rPr lang="en-US" dirty="0" smtClean="0">
                <a:latin typeface="+mj-lt"/>
                <a:ea typeface="+mn-ea"/>
                <a:cs typeface="Calibri" pitchFamily="34" charset="0"/>
              </a:rPr>
              <a:t>Remove the lofted board and cut samples for measurement.  Each sample will typically have a range of values but should still fall within the specified range for that material.   If there’s a localized problem, check that specific area for loft.  Also, it’s beneficial to run a second board that has been rotated 180˚ to see if the problem “follows” the board. </a:t>
            </a:r>
          </a:p>
          <a:p>
            <a:pPr marL="342900" indent="-342900" eaLnBrk="1" fontAlgn="auto" hangingPunct="1">
              <a:spcBef>
                <a:spcPts val="0"/>
              </a:spcBef>
              <a:spcAft>
                <a:spcPts val="600"/>
              </a:spcAft>
              <a:defRPr/>
            </a:pPr>
            <a:endParaRPr lang="en-US" sz="1900" kern="0" dirty="0">
              <a:latin typeface="+mj-lt"/>
              <a:cs typeface="Calibri" pitchFamily="34" charset="0"/>
            </a:endParaRPr>
          </a:p>
          <a:p>
            <a:pPr eaLnBrk="1" fontAlgn="auto" hangingPunct="1">
              <a:spcAft>
                <a:spcPts val="0"/>
              </a:spcAft>
              <a:defRPr/>
            </a:pPr>
            <a:endParaRPr lang="en-US" sz="2000" dirty="0">
              <a:latin typeface="Calibri" pitchFamily="34" charset="0"/>
            </a:endParaRPr>
          </a:p>
        </p:txBody>
      </p:sp>
      <p:pic>
        <p:nvPicPr>
          <p:cNvPr id="1026" name="Picture 2" descr="C:\Erley\Trip reports\2016\Pavaco-Hematite CA\5-4-16, 100 GSM Fibertex scrim\Pix\IMG_3271.JPG"/>
          <p:cNvPicPr>
            <a:picLocks noChangeAspect="1" noChangeArrowheads="1"/>
          </p:cNvPicPr>
          <p:nvPr/>
        </p:nvPicPr>
        <p:blipFill>
          <a:blip r:embed="rId2" cstate="print"/>
          <a:srcRect/>
          <a:stretch>
            <a:fillRect/>
          </a:stretch>
        </p:blipFill>
        <p:spPr bwMode="auto">
          <a:xfrm>
            <a:off x="5715001" y="943429"/>
            <a:ext cx="2952750" cy="3937000"/>
          </a:xfrm>
          <a:prstGeom prst="rect">
            <a:avLst/>
          </a:prstGeom>
          <a:noFill/>
        </p:spPr>
      </p:pic>
      <p:cxnSp>
        <p:nvCxnSpPr>
          <p:cNvPr id="6" name="Straight Arrow Connector 5"/>
          <p:cNvCxnSpPr/>
          <p:nvPr/>
        </p:nvCxnSpPr>
        <p:spPr bwMode="auto">
          <a:xfrm flipV="1">
            <a:off x="4953001" y="2086429"/>
            <a:ext cx="1371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4953001" y="3000829"/>
            <a:ext cx="24384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Text Placeholder 1"/>
          <p:cNvSpPr>
            <a:spLocks noGrp="1"/>
          </p:cNvSpPr>
          <p:nvPr>
            <p:ph type="body" sz="quarter" idx="14"/>
          </p:nvPr>
        </p:nvSpPr>
        <p:spPr/>
        <p:txBody>
          <a:bodyPr/>
          <a:lstStyle/>
          <a:p>
            <a:r>
              <a:rPr lang="en-US" dirty="0"/>
              <a:t>Specific </a:t>
            </a:r>
            <a:r>
              <a:rPr lang="en-US" dirty="0" smtClean="0"/>
              <a:t>Troubleshooting (cont.)</a:t>
            </a:r>
            <a:endParaRPr lang="en-US" dirty="0">
              <a:solidFill>
                <a:srgbClr val="FF643F"/>
              </a:solidFill>
            </a:endParaRPr>
          </a:p>
        </p:txBody>
      </p:sp>
      <p:sp>
        <p:nvSpPr>
          <p:cNvPr id="4" name="Slide Number Placeholder 3"/>
          <p:cNvSpPr>
            <a:spLocks noGrp="1"/>
          </p:cNvSpPr>
          <p:nvPr>
            <p:ph type="sldNum" sz="quarter" idx="17"/>
          </p:nvPr>
        </p:nvSpPr>
        <p:spPr/>
        <p:txBody>
          <a:bodyPr/>
          <a:lstStyle/>
          <a:p>
            <a:fld id="{9BE9A201-BA3B-46DC-B831-D714434C50AF}" type="slidenum">
              <a:rPr lang="en-US" smtClean="0"/>
              <a:t>53</a:t>
            </a:fld>
            <a:endParaRPr lang="en-US"/>
          </a:p>
        </p:txBody>
      </p:sp>
    </p:spTree>
    <p:extLst>
      <p:ext uri="{BB962C8B-B14F-4D97-AF65-F5344CB8AC3E}">
        <p14:creationId xmlns:p14="http://schemas.microsoft.com/office/powerpoint/2010/main" val="3887769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620587"/>
            <a:ext cx="6096000" cy="2590800"/>
          </a:xfrm>
          <a:prstGeom prst="rect">
            <a:avLst/>
          </a:prstGeom>
        </p:spPr>
        <p:txBody>
          <a:bodyPr/>
          <a:lstStyle/>
          <a:p>
            <a:pPr marL="342900" indent="-342900" eaLnBrk="1" fontAlgn="auto" hangingPunct="1">
              <a:spcBef>
                <a:spcPts val="0"/>
              </a:spcBef>
              <a:spcAft>
                <a:spcPts val="600"/>
              </a:spcAft>
              <a:defRPr/>
            </a:pPr>
            <a:r>
              <a:rPr lang="en-US" sz="2000" b="1" u="sng" kern="0" dirty="0" smtClean="0">
                <a:latin typeface="+mj-lt"/>
                <a:ea typeface="+mn-ea"/>
                <a:cs typeface="Calibri" pitchFamily="34" charset="0"/>
              </a:rPr>
              <a:t>Wrinkles</a:t>
            </a:r>
            <a:endParaRPr lang="en-US" sz="2000" b="1" u="sng" kern="0" dirty="0">
              <a:latin typeface="+mj-lt"/>
              <a:ea typeface="+mn-ea"/>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a:cs typeface="Calibri" pitchFamily="34" charset="0"/>
              </a:rPr>
              <a:t>Conduct a free loft of the board to verify the material is lofting correctly and </a:t>
            </a:r>
            <a:r>
              <a:rPr lang="en-US" kern="0" dirty="0" smtClean="0">
                <a:cs typeface="Calibri" pitchFamily="34" charset="0"/>
              </a:rPr>
              <a:t>  there </a:t>
            </a:r>
            <a:r>
              <a:rPr lang="en-US" kern="0" dirty="0">
                <a:cs typeface="Calibri" pitchFamily="34" charset="0"/>
              </a:rPr>
              <a:t>is no excessive shrinkage of the board. </a:t>
            </a:r>
          </a:p>
          <a:p>
            <a:pPr marL="342900" indent="-342900" eaLnBrk="1" fontAlgn="auto" hangingPunct="1">
              <a:spcBef>
                <a:spcPts val="0"/>
              </a:spcBef>
              <a:spcAft>
                <a:spcPts val="600"/>
              </a:spcAft>
              <a:buFont typeface="Arial" pitchFamily="34" charset="0"/>
              <a:buChar char="•"/>
              <a:defRPr/>
            </a:pPr>
            <a:r>
              <a:rPr lang="en-US" dirty="0"/>
              <a:t>If the problem is recurring in the same location, rotate the board </a:t>
            </a:r>
            <a:r>
              <a:rPr lang="en-US" dirty="0" smtClean="0"/>
              <a:t>180</a:t>
            </a:r>
            <a:r>
              <a:rPr lang="en-US" kern="0" dirty="0" smtClean="0">
                <a:cs typeface="Calibri" pitchFamily="34" charset="0"/>
              </a:rPr>
              <a:t>˚ </a:t>
            </a:r>
            <a:r>
              <a:rPr lang="en-US" dirty="0" smtClean="0"/>
              <a:t>and </a:t>
            </a:r>
            <a:r>
              <a:rPr lang="en-US" dirty="0"/>
              <a:t>form.  If the wrinkle does not change position, the problem is process-related. </a:t>
            </a:r>
            <a:endParaRPr lang="en-US" kern="0" dirty="0" smtClean="0">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cs typeface="Calibri" pitchFamily="34" charset="0"/>
              </a:rPr>
              <a:t>Verify </a:t>
            </a:r>
            <a:r>
              <a:rPr lang="en-US" kern="0" dirty="0">
                <a:cs typeface="Calibri" pitchFamily="34" charset="0"/>
              </a:rPr>
              <a:t>the clamps on the </a:t>
            </a:r>
            <a:r>
              <a:rPr lang="en-US" kern="0" dirty="0" smtClean="0">
                <a:cs typeface="Calibri" pitchFamily="34" charset="0"/>
              </a:rPr>
              <a:t>front and rear of tool are grabbing the </a:t>
            </a:r>
            <a:r>
              <a:rPr lang="en-US" kern="0" dirty="0">
                <a:cs typeface="Calibri" pitchFamily="34" charset="0"/>
              </a:rPr>
              <a:t>material through mold close</a:t>
            </a:r>
            <a:r>
              <a:rPr lang="en-US" kern="0" dirty="0" smtClean="0">
                <a:cs typeface="Calibri" pitchFamily="34" charset="0"/>
              </a:rPr>
              <a:t>.</a:t>
            </a:r>
            <a:endParaRPr lang="en-US" kern="0" dirty="0">
              <a:cs typeface="Calibri"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371" t="15556" r="32222" b="51111"/>
          <a:stretch/>
        </p:blipFill>
        <p:spPr>
          <a:xfrm>
            <a:off x="6096001" y="764687"/>
            <a:ext cx="2913305" cy="2731223"/>
          </a:xfrm>
          <a:prstGeom prst="rect">
            <a:avLst/>
          </a:prstGeom>
        </p:spPr>
      </p:pic>
      <p:sp>
        <p:nvSpPr>
          <p:cNvPr id="6" name="Content Placeholder 2"/>
          <p:cNvSpPr txBox="1">
            <a:spLocks/>
          </p:cNvSpPr>
          <p:nvPr/>
        </p:nvSpPr>
        <p:spPr>
          <a:xfrm>
            <a:off x="1" y="3495910"/>
            <a:ext cx="9220200" cy="5943600"/>
          </a:xfrm>
          <a:prstGeom prst="rect">
            <a:avLst/>
          </a:prstGeom>
        </p:spPr>
        <p:txBody>
          <a:bodyPr/>
          <a:lstStyle/>
          <a:p>
            <a:pPr marL="342900" indent="-342900" eaLnBrk="1" fontAlgn="auto" hangingPunct="1">
              <a:spcBef>
                <a:spcPts val="0"/>
              </a:spcBef>
              <a:spcAft>
                <a:spcPts val="600"/>
              </a:spcAft>
              <a:buFont typeface="Arial" pitchFamily="34" charset="0"/>
              <a:buChar char="•"/>
              <a:defRPr/>
            </a:pPr>
            <a:r>
              <a:rPr lang="en-US" kern="0" dirty="0" smtClean="0">
                <a:cs typeface="Calibri" pitchFamily="34" charset="0"/>
              </a:rPr>
              <a:t>If </a:t>
            </a:r>
            <a:r>
              <a:rPr lang="en-US" kern="0" dirty="0">
                <a:cs typeface="Calibri" pitchFamily="34" charset="0"/>
              </a:rPr>
              <a:t>wiper blades are in use, adjust them for increased engagement.  One method is to adjust the blades until too much fabric tension occurs, then back off until that extra tension disappears. If fabric tension is not an issue, lower the wiper blades to the lowest position.  If the lowest position is not sufficient, longer </a:t>
            </a:r>
            <a:r>
              <a:rPr lang="en-US" kern="0" dirty="0" smtClean="0">
                <a:cs typeface="Calibri" pitchFamily="34" charset="0"/>
              </a:rPr>
              <a:t> blades </a:t>
            </a:r>
            <a:r>
              <a:rPr lang="en-US" kern="0" dirty="0">
                <a:cs typeface="Calibri" pitchFamily="34" charset="0"/>
              </a:rPr>
              <a:t>or increased travel of the existing blades may be required. </a:t>
            </a:r>
            <a:endParaRPr lang="en-US" kern="0" dirty="0" smtClean="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Platen </a:t>
            </a:r>
            <a:r>
              <a:rPr lang="en-US" kern="0" dirty="0">
                <a:latin typeface="+mj-lt"/>
                <a:cs typeface="Calibri" pitchFamily="34" charset="0"/>
              </a:rPr>
              <a:t>position can affect wrinkles. </a:t>
            </a:r>
            <a:r>
              <a:rPr lang="en-US" kern="0" dirty="0" smtClean="0">
                <a:latin typeface="+mj-lt"/>
                <a:cs typeface="Calibri" pitchFamily="34" charset="0"/>
              </a:rPr>
              <a:t>  With dual </a:t>
            </a:r>
            <a:r>
              <a:rPr lang="en-US" kern="0" dirty="0">
                <a:latin typeface="+mj-lt"/>
                <a:cs typeface="Calibri" pitchFamily="34" charset="0"/>
              </a:rPr>
              <a:t>moving platens, </a:t>
            </a:r>
            <a:r>
              <a:rPr lang="en-US" kern="0" dirty="0" smtClean="0">
                <a:latin typeface="+mj-lt"/>
                <a:cs typeface="Calibri" pitchFamily="34" charset="0"/>
              </a:rPr>
              <a:t>it may be necessary to mold </a:t>
            </a:r>
            <a:r>
              <a:rPr lang="en-US" kern="0" dirty="0">
                <a:latin typeface="+mj-lt"/>
                <a:cs typeface="Calibri" pitchFamily="34" charset="0"/>
              </a:rPr>
              <a:t>below the sheetline. </a:t>
            </a:r>
            <a:r>
              <a:rPr lang="en-US" kern="0" dirty="0" smtClean="0">
                <a:latin typeface="+mj-lt"/>
                <a:cs typeface="Calibri" pitchFamily="34" charset="0"/>
              </a:rPr>
              <a:t>Lower both </a:t>
            </a:r>
            <a:r>
              <a:rPr lang="en-US" kern="0" dirty="0">
                <a:latin typeface="+mj-lt"/>
                <a:cs typeface="Calibri" pitchFamily="34" charset="0"/>
              </a:rPr>
              <a:t>platens below sheet line in increments of 1 inch (25mm</a:t>
            </a:r>
            <a:r>
              <a:rPr lang="en-US" kern="0" dirty="0" smtClean="0">
                <a:latin typeface="+mj-lt"/>
                <a:cs typeface="Calibri" pitchFamily="34" charset="0"/>
              </a:rPr>
              <a:t>) and look </a:t>
            </a:r>
            <a:r>
              <a:rPr lang="en-US" kern="0" dirty="0">
                <a:latin typeface="+mj-lt"/>
                <a:cs typeface="Calibri" pitchFamily="34" charset="0"/>
              </a:rPr>
              <a:t>for any changes to wrinkles </a:t>
            </a:r>
            <a:r>
              <a:rPr lang="en-US" kern="0" dirty="0" smtClean="0">
                <a:latin typeface="+mj-lt"/>
                <a:cs typeface="Calibri" pitchFamily="34" charset="0"/>
              </a:rPr>
              <a:t>after each adjustment. </a:t>
            </a:r>
            <a:endParaRPr lang="en-US" kern="0" dirty="0">
              <a:latin typeface="+mj-lt"/>
              <a:cs typeface="Calibri" pitchFamily="34" charset="0"/>
            </a:endParaRPr>
          </a:p>
        </p:txBody>
      </p:sp>
      <p:sp>
        <p:nvSpPr>
          <p:cNvPr id="4" name="Text Placeholder 3"/>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5" name="Slide Number Placeholder 4"/>
          <p:cNvSpPr>
            <a:spLocks noGrp="1"/>
          </p:cNvSpPr>
          <p:nvPr>
            <p:ph type="sldNum" sz="quarter" idx="17"/>
          </p:nvPr>
        </p:nvSpPr>
        <p:spPr/>
        <p:txBody>
          <a:bodyPr/>
          <a:lstStyle/>
          <a:p>
            <a:fld id="{9BE9A201-BA3B-46DC-B831-D714434C50AF}" type="slidenum">
              <a:rPr lang="en-US" smtClean="0"/>
              <a:t>54</a:t>
            </a:fld>
            <a:endParaRPr lang="en-US"/>
          </a:p>
        </p:txBody>
      </p:sp>
    </p:spTree>
    <p:extLst>
      <p:ext uri="{BB962C8B-B14F-4D97-AF65-F5344CB8AC3E}">
        <p14:creationId xmlns:p14="http://schemas.microsoft.com/office/powerpoint/2010/main" val="2954327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670200"/>
            <a:ext cx="8915400" cy="5324535"/>
          </a:xfrm>
          <a:prstGeom prst="rect">
            <a:avLst/>
          </a:prstGeom>
          <a:noFill/>
          <a:ln w="9525">
            <a:noFill/>
            <a:miter lim="800000"/>
            <a:headEnd/>
            <a:tailEnd/>
          </a:ln>
        </p:spPr>
        <p:txBody>
          <a:bodyPr>
            <a:spAutoFit/>
          </a:bodyPr>
          <a:lstStyle/>
          <a:p>
            <a:pPr marL="342900" indent="-342900" eaLnBrk="1" fontAlgn="auto" hangingPunct="1">
              <a:spcBef>
                <a:spcPts val="0"/>
              </a:spcBef>
              <a:spcAft>
                <a:spcPts val="600"/>
              </a:spcAft>
              <a:defRPr/>
            </a:pPr>
            <a:r>
              <a:rPr lang="en-US" sz="2000" b="1" u="sng" kern="0" dirty="0" smtClean="0">
                <a:latin typeface="+mj-lt"/>
                <a:cs typeface="Calibri" pitchFamily="34" charset="0"/>
              </a:rPr>
              <a:t>Wrinkles (cont.)</a:t>
            </a:r>
            <a:endParaRPr lang="en-US" sz="1900" kern="0" dirty="0" smtClean="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cs typeface="Calibri" pitchFamily="34" charset="0"/>
              </a:rPr>
              <a:t>Verify </a:t>
            </a:r>
            <a:r>
              <a:rPr lang="en-US" kern="0" dirty="0">
                <a:cs typeface="Calibri" pitchFamily="34" charset="0"/>
              </a:rPr>
              <a:t>proper board temperature at oven exit (400-420˚F/204-216˚C) and mold close (380-390˚F/193-199˚C).</a:t>
            </a:r>
          </a:p>
          <a:p>
            <a:pPr marL="342900" indent="-342900" eaLnBrk="1" fontAlgn="auto" hangingPunct="1">
              <a:spcBef>
                <a:spcPts val="0"/>
              </a:spcBef>
              <a:spcAft>
                <a:spcPts val="600"/>
              </a:spcAft>
              <a:buFont typeface="Arial" pitchFamily="34" charset="0"/>
              <a:buChar char="•"/>
              <a:defRPr/>
            </a:pPr>
            <a:r>
              <a:rPr lang="en-US" kern="0" dirty="0">
                <a:cs typeface="Calibri" pitchFamily="34" charset="0"/>
              </a:rPr>
              <a:t>Low mold temperature can contribute to wrinkles and/or tearing. Mold temperatures are commonly set at 80˚F/27˚C, but can range as high as 140˚F 60˚C in some cases.</a:t>
            </a:r>
          </a:p>
          <a:p>
            <a:pPr marL="342900" indent="-342900" eaLnBrk="1" fontAlgn="auto" hangingPunct="1">
              <a:spcBef>
                <a:spcPts val="0"/>
              </a:spcBef>
              <a:spcAft>
                <a:spcPts val="600"/>
              </a:spcAft>
              <a:buFont typeface="Arial" pitchFamily="34" charset="0"/>
              <a:buChar char="•"/>
              <a:defRPr/>
            </a:pPr>
            <a:r>
              <a:rPr lang="en-US" kern="0" dirty="0" smtClean="0">
                <a:cs typeface="Calibri" pitchFamily="34" charset="0"/>
              </a:rPr>
              <a:t>If </a:t>
            </a:r>
            <a:r>
              <a:rPr lang="en-US" kern="0" dirty="0">
                <a:cs typeface="Calibri" pitchFamily="34" charset="0"/>
              </a:rPr>
              <a:t>the sheet is exhibiting ripples when exiting oven, the board temperature is likely too </a:t>
            </a:r>
            <a:r>
              <a:rPr lang="en-US" kern="0" dirty="0" smtClean="0">
                <a:cs typeface="Calibri" pitchFamily="34" charset="0"/>
              </a:rPr>
              <a:t>hot; reduce the </a:t>
            </a:r>
            <a:r>
              <a:rPr lang="en-US" kern="0" dirty="0">
                <a:cs typeface="Calibri" pitchFamily="34" charset="0"/>
              </a:rPr>
              <a:t>lower heater </a:t>
            </a:r>
            <a:r>
              <a:rPr lang="en-US" kern="0" dirty="0" err="1" smtClean="0">
                <a:cs typeface="Calibri" pitchFamily="34" charset="0"/>
              </a:rPr>
              <a:t>setpoints</a:t>
            </a:r>
            <a:r>
              <a:rPr lang="en-US" kern="0" dirty="0" smtClean="0">
                <a:cs typeface="Calibri" pitchFamily="34" charset="0"/>
              </a:rPr>
              <a:t>.  </a:t>
            </a:r>
            <a:r>
              <a:rPr lang="en-US" kern="0" dirty="0">
                <a:cs typeface="Calibri" pitchFamily="34" charset="0"/>
              </a:rPr>
              <a:t>The bottom-of-board temperature can go as low as 330-350˚F (166-177˚C) as long as proper loft and top-of-board temperatures are maintained (370-400˚</a:t>
            </a:r>
            <a:r>
              <a:rPr lang="en-US" kern="0" dirty="0" smtClean="0">
                <a:cs typeface="Calibri" pitchFamily="34" charset="0"/>
              </a:rPr>
              <a:t>F/188-204</a:t>
            </a:r>
            <a:r>
              <a:rPr lang="en-US" kern="0" dirty="0">
                <a:cs typeface="Calibri" pitchFamily="34" charset="0"/>
              </a:rPr>
              <a:t>˚C).  If the process allows zone adjustment, lowering the </a:t>
            </a:r>
            <a:r>
              <a:rPr lang="en-US" kern="0" dirty="0" err="1">
                <a:cs typeface="Calibri" pitchFamily="34" charset="0"/>
              </a:rPr>
              <a:t>setpoints</a:t>
            </a:r>
            <a:r>
              <a:rPr lang="en-US" kern="0" dirty="0">
                <a:cs typeface="Calibri" pitchFamily="34" charset="0"/>
              </a:rPr>
              <a:t> to the center zones only is recommended while raising the heat to the outer edges of top and bottom </a:t>
            </a:r>
            <a:r>
              <a:rPr lang="en-US" kern="0" dirty="0" smtClean="0">
                <a:cs typeface="Calibri" pitchFamily="34" charset="0"/>
              </a:rPr>
              <a:t>ovens to preserve </a:t>
            </a:r>
            <a:r>
              <a:rPr lang="en-US" kern="0" dirty="0">
                <a:cs typeface="Calibri" pitchFamily="34" charset="0"/>
              </a:rPr>
              <a:t>the overall heat profile</a:t>
            </a:r>
            <a:r>
              <a:rPr lang="en-US" kern="0" dirty="0" smtClean="0">
                <a:cs typeface="Calibri" pitchFamily="34" charset="0"/>
              </a:rPr>
              <a:t>.</a:t>
            </a:r>
          </a:p>
          <a:p>
            <a:pPr marL="342900" indent="-342900" eaLnBrk="1" fontAlgn="auto" hangingPunct="1">
              <a:spcBef>
                <a:spcPts val="0"/>
              </a:spcBef>
              <a:spcAft>
                <a:spcPts val="600"/>
              </a:spcAft>
              <a:buFont typeface="Arial" pitchFamily="34" charset="0"/>
              <a:buChar char="•"/>
              <a:defRPr/>
            </a:pPr>
            <a:r>
              <a:rPr lang="en-US" kern="0" dirty="0">
                <a:cs typeface="Calibri" pitchFamily="34" charset="0"/>
              </a:rPr>
              <a:t>Molded thickness: some geometries (outside/inside radii) may require molded thickness of 1mm. This is the thickness of the board with the fabric and foam removed so only measure the Azdel after molding.  If buildup is required, the use of aluminum Teflon tape is common. </a:t>
            </a:r>
          </a:p>
          <a:p>
            <a:pPr marL="342900" indent="-342900" eaLnBrk="1" fontAlgn="auto" hangingPunct="1">
              <a:spcBef>
                <a:spcPts val="0"/>
              </a:spcBef>
              <a:spcAft>
                <a:spcPts val="600"/>
              </a:spcAft>
              <a:buFont typeface="Arial" pitchFamily="34" charset="0"/>
              <a:buChar char="•"/>
              <a:defRPr/>
            </a:pPr>
            <a:endParaRPr lang="en-US" sz="1900" kern="0" dirty="0">
              <a:cs typeface="Calibri" pitchFamily="34" charset="0"/>
            </a:endParaRPr>
          </a:p>
          <a:p>
            <a:pPr marL="342900" indent="-342900" eaLnBrk="1" fontAlgn="auto" hangingPunct="1">
              <a:spcBef>
                <a:spcPts val="0"/>
              </a:spcBef>
              <a:spcAft>
                <a:spcPts val="600"/>
              </a:spcAft>
              <a:buFont typeface="Arial" pitchFamily="34" charset="0"/>
              <a:buChar char="•"/>
              <a:defRPr/>
            </a:pPr>
            <a:endParaRPr lang="en-US" sz="1900" kern="0" dirty="0" smtClean="0">
              <a:latin typeface="+mj-lt"/>
              <a:cs typeface="Calibri" pitchFamily="34" charset="0"/>
            </a:endParaRPr>
          </a:p>
        </p:txBody>
      </p:sp>
      <p:sp>
        <p:nvSpPr>
          <p:cNvPr id="2" name="Text Placeholder 1"/>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3" name="Slide Number Placeholder 2"/>
          <p:cNvSpPr>
            <a:spLocks noGrp="1"/>
          </p:cNvSpPr>
          <p:nvPr>
            <p:ph type="sldNum" sz="quarter" idx="17"/>
          </p:nvPr>
        </p:nvSpPr>
        <p:spPr/>
        <p:txBody>
          <a:bodyPr/>
          <a:lstStyle/>
          <a:p>
            <a:fld id="{9BE9A201-BA3B-46DC-B831-D714434C50AF}" type="slidenum">
              <a:rPr lang="en-US" smtClean="0"/>
              <a:t>55</a:t>
            </a:fld>
            <a:endParaRPr lang="en-US"/>
          </a:p>
        </p:txBody>
      </p:sp>
    </p:spTree>
    <p:extLst>
      <p:ext uri="{BB962C8B-B14F-4D97-AF65-F5344CB8AC3E}">
        <p14:creationId xmlns:p14="http://schemas.microsoft.com/office/powerpoint/2010/main" val="3076002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635388"/>
            <a:ext cx="8991600" cy="5943600"/>
          </a:xfrm>
          <a:prstGeom prst="rect">
            <a:avLst/>
          </a:prstGeom>
        </p:spPr>
        <p:txBody>
          <a:bodyPr/>
          <a:lstStyle/>
          <a:p>
            <a:pPr eaLnBrk="1" fontAlgn="auto" hangingPunct="1">
              <a:spcAft>
                <a:spcPts val="600"/>
              </a:spcAft>
              <a:defRPr/>
            </a:pPr>
            <a:r>
              <a:rPr lang="en-US" sz="2000" b="1" u="sng" dirty="0" smtClean="0">
                <a:latin typeface="+mj-lt"/>
              </a:rPr>
              <a:t>Scrim</a:t>
            </a:r>
            <a:r>
              <a:rPr lang="en-US" sz="1900" b="1" u="sng" dirty="0" smtClean="0">
                <a:latin typeface="+mj-lt"/>
              </a:rPr>
              <a:t> tearing</a:t>
            </a:r>
            <a:endParaRPr lang="en-US" sz="1900" b="1" u="sng" dirty="0">
              <a:latin typeface="+mj-lt"/>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Check the tool </a:t>
            </a:r>
            <a:r>
              <a:rPr lang="en-US" kern="0" dirty="0">
                <a:latin typeface="+mj-lt"/>
                <a:cs typeface="Calibri" pitchFamily="34" charset="0"/>
              </a:rPr>
              <a:t>for any </a:t>
            </a:r>
            <a:r>
              <a:rPr lang="en-US" kern="0" dirty="0" smtClean="0">
                <a:latin typeface="+mj-lt"/>
                <a:cs typeface="Calibri" pitchFamily="34" charset="0"/>
              </a:rPr>
              <a:t>burrs </a:t>
            </a:r>
            <a:r>
              <a:rPr lang="en-US" kern="0" dirty="0">
                <a:latin typeface="+mj-lt"/>
                <a:cs typeface="Calibri" pitchFamily="34" charset="0"/>
              </a:rPr>
              <a:t>or </a:t>
            </a:r>
            <a:r>
              <a:rPr lang="en-US" kern="0" dirty="0" smtClean="0">
                <a:latin typeface="+mj-lt"/>
                <a:cs typeface="Calibri" pitchFamily="34" charset="0"/>
              </a:rPr>
              <a:t>obstructions </a:t>
            </a:r>
            <a:r>
              <a:rPr lang="en-US" kern="0" dirty="0">
                <a:latin typeface="+mj-lt"/>
                <a:cs typeface="Calibri" pitchFamily="34" charset="0"/>
              </a:rPr>
              <a:t>which could </a:t>
            </a:r>
            <a:r>
              <a:rPr lang="en-US" kern="0" dirty="0" smtClean="0">
                <a:latin typeface="+mj-lt"/>
                <a:cs typeface="Calibri" pitchFamily="34" charset="0"/>
              </a:rPr>
              <a:t>snag the scrim.</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Free loft a board </a:t>
            </a:r>
            <a:r>
              <a:rPr lang="en-US" kern="0" dirty="0">
                <a:latin typeface="+mj-lt"/>
                <a:cs typeface="Calibri" pitchFamily="34" charset="0"/>
              </a:rPr>
              <a:t>and look for any scratches or tearing of the scrim side of board. If scratches or tearing </a:t>
            </a:r>
            <a:r>
              <a:rPr lang="en-US" kern="0" dirty="0" smtClean="0">
                <a:latin typeface="+mj-lt"/>
                <a:cs typeface="Calibri" pitchFamily="34" charset="0"/>
              </a:rPr>
              <a:t>are evident</a:t>
            </a:r>
            <a:r>
              <a:rPr lang="en-US" kern="0" dirty="0">
                <a:latin typeface="+mj-lt"/>
                <a:cs typeface="Calibri" pitchFamily="34" charset="0"/>
              </a:rPr>
              <a:t>, look </a:t>
            </a:r>
            <a:r>
              <a:rPr lang="en-US" kern="0" dirty="0" smtClean="0">
                <a:latin typeface="+mj-lt"/>
                <a:cs typeface="Calibri" pitchFamily="34" charset="0"/>
              </a:rPr>
              <a:t>at the upstream equipment (support wires, conveying system, etc.) to identify </a:t>
            </a:r>
            <a:r>
              <a:rPr lang="en-US" kern="0" dirty="0">
                <a:latin typeface="+mj-lt"/>
                <a:cs typeface="Calibri" pitchFamily="34" charset="0"/>
              </a:rPr>
              <a:t>the source. </a:t>
            </a: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Verify the correct </a:t>
            </a:r>
            <a:r>
              <a:rPr lang="en-US" kern="0" dirty="0">
                <a:latin typeface="+mj-lt"/>
                <a:cs typeface="Calibri" pitchFamily="34" charset="0"/>
              </a:rPr>
              <a:t>scrim </a:t>
            </a:r>
            <a:r>
              <a:rPr lang="en-US" kern="0" dirty="0" smtClean="0">
                <a:latin typeface="+mj-lt"/>
                <a:cs typeface="Calibri" pitchFamily="34" charset="0"/>
              </a:rPr>
              <a:t>was selected (sourced) that will accommodate </a:t>
            </a:r>
            <a:r>
              <a:rPr lang="en-US" kern="0" dirty="0">
                <a:latin typeface="+mj-lt"/>
                <a:cs typeface="Calibri" pitchFamily="34" charset="0"/>
              </a:rPr>
              <a:t>the depth of </a:t>
            </a:r>
            <a:r>
              <a:rPr lang="en-US" kern="0" dirty="0" smtClean="0">
                <a:latin typeface="+mj-lt"/>
                <a:cs typeface="Calibri" pitchFamily="34" charset="0"/>
              </a:rPr>
              <a:t>draw of the tool.</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Verify optimal </a:t>
            </a:r>
            <a:r>
              <a:rPr lang="en-US" kern="0" dirty="0">
                <a:latin typeface="+mj-lt"/>
                <a:cs typeface="Calibri" pitchFamily="34" charset="0"/>
              </a:rPr>
              <a:t>molding </a:t>
            </a:r>
            <a:r>
              <a:rPr lang="en-US" kern="0" dirty="0" smtClean="0">
                <a:latin typeface="+mj-lt"/>
                <a:cs typeface="Calibri" pitchFamily="34" charset="0"/>
              </a:rPr>
              <a:t>temperature.  Typical </a:t>
            </a:r>
            <a:r>
              <a:rPr lang="en-US" kern="0" dirty="0">
                <a:latin typeface="+mj-lt"/>
                <a:cs typeface="Calibri" pitchFamily="34" charset="0"/>
              </a:rPr>
              <a:t>core temperature for board at oven exit is </a:t>
            </a:r>
            <a:r>
              <a:rPr lang="en-US" kern="0" dirty="0" smtClean="0">
                <a:latin typeface="+mj-lt"/>
                <a:cs typeface="Calibri" pitchFamily="34" charset="0"/>
              </a:rPr>
              <a:t>400-420</a:t>
            </a:r>
            <a:r>
              <a:rPr lang="en-US" kern="0" dirty="0" smtClean="0">
                <a:cs typeface="Calibri" pitchFamily="34" charset="0"/>
              </a:rPr>
              <a:t>˚</a:t>
            </a:r>
            <a:r>
              <a:rPr lang="en-US" kern="0" dirty="0" smtClean="0">
                <a:latin typeface="+mj-lt"/>
                <a:cs typeface="Calibri" pitchFamily="34" charset="0"/>
              </a:rPr>
              <a:t>F and at mold close </a:t>
            </a:r>
            <a:r>
              <a:rPr lang="en-US" kern="0" dirty="0">
                <a:latin typeface="+mj-lt"/>
                <a:cs typeface="Calibri" pitchFamily="34" charset="0"/>
              </a:rPr>
              <a:t>is </a:t>
            </a:r>
            <a:r>
              <a:rPr lang="en-US" kern="0" dirty="0" smtClean="0">
                <a:latin typeface="+mj-lt"/>
                <a:cs typeface="Calibri" pitchFamily="34" charset="0"/>
              </a:rPr>
              <a:t>380-390</a:t>
            </a:r>
            <a:r>
              <a:rPr lang="en-US" kern="0" dirty="0" smtClean="0">
                <a:cs typeface="Calibri" pitchFamily="34" charset="0"/>
              </a:rPr>
              <a:t>˚</a:t>
            </a:r>
            <a:r>
              <a:rPr lang="en-US" kern="0" dirty="0" smtClean="0">
                <a:latin typeface="+mj-lt"/>
                <a:cs typeface="Calibri" pitchFamily="34" charset="0"/>
              </a:rPr>
              <a:t>F</a:t>
            </a:r>
            <a:r>
              <a:rPr lang="en-US" kern="0" dirty="0">
                <a:latin typeface="+mj-lt"/>
                <a:cs typeface="Calibri" pitchFamily="34" charset="0"/>
              </a:rPr>
              <a:t>.  </a:t>
            </a:r>
            <a:r>
              <a:rPr lang="en-US" kern="0" dirty="0" smtClean="0">
                <a:latin typeface="+mj-lt"/>
                <a:cs typeface="Calibri" pitchFamily="34" charset="0"/>
              </a:rPr>
              <a:t>These temperatures will vary on a case-by-case basis as no two processes are identical. </a:t>
            </a:r>
            <a:endParaRPr lang="en-US" kern="0" dirty="0">
              <a:latin typeface="+mj-lt"/>
              <a:cs typeface="Calibri" pitchFamily="34" charset="0"/>
            </a:endParaRPr>
          </a:p>
          <a:p>
            <a:pPr eaLnBrk="1" fontAlgn="auto" hangingPunct="1">
              <a:spcAft>
                <a:spcPts val="0"/>
              </a:spcAft>
              <a:defRPr/>
            </a:pPr>
            <a:endParaRPr lang="en-US" sz="2000" dirty="0">
              <a:latin typeface="Calibri" pitchFamily="34" charset="0"/>
            </a:endParaRPr>
          </a:p>
        </p:txBody>
      </p:sp>
      <p:pic>
        <p:nvPicPr>
          <p:cNvPr id="4" name="Picture 3"/>
          <p:cNvPicPr>
            <a:picLocks noChangeAspect="1"/>
          </p:cNvPicPr>
          <p:nvPr/>
        </p:nvPicPr>
        <p:blipFill rotWithShape="1">
          <a:blip r:embed="rId2"/>
          <a:srcRect l="46046" r="25925" b="1451"/>
          <a:stretch/>
        </p:blipFill>
        <p:spPr>
          <a:xfrm rot="16200000">
            <a:off x="2461973" y="3438202"/>
            <a:ext cx="1237347" cy="5476156"/>
          </a:xfrm>
          <a:prstGeom prst="rect">
            <a:avLst/>
          </a:prstGeom>
        </p:spPr>
      </p:pic>
      <p:pic>
        <p:nvPicPr>
          <p:cNvPr id="5" name="Picture 4"/>
          <p:cNvPicPr>
            <a:picLocks noChangeAspect="1"/>
          </p:cNvPicPr>
          <p:nvPr/>
        </p:nvPicPr>
        <p:blipFill rotWithShape="1">
          <a:blip r:embed="rId3"/>
          <a:srcRect l="32282" t="19455" r="41177" b="33368"/>
          <a:stretch/>
        </p:blipFill>
        <p:spPr>
          <a:xfrm>
            <a:off x="6733469" y="4053583"/>
            <a:ext cx="1901273" cy="2741371"/>
          </a:xfrm>
          <a:prstGeom prst="rect">
            <a:avLst/>
          </a:prstGeom>
        </p:spPr>
      </p:pic>
      <p:sp>
        <p:nvSpPr>
          <p:cNvPr id="6" name="Content Placeholder 2"/>
          <p:cNvSpPr txBox="1">
            <a:spLocks/>
          </p:cNvSpPr>
          <p:nvPr/>
        </p:nvSpPr>
        <p:spPr>
          <a:xfrm>
            <a:off x="0" y="3882075"/>
            <a:ext cx="6858000" cy="1616045"/>
          </a:xfrm>
          <a:prstGeom prst="rect">
            <a:avLst/>
          </a:prstGeom>
        </p:spPr>
        <p:txBody>
          <a:bodyPr/>
          <a:lstStyle/>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Inspect the raw board for tears, scratches, folds, or other abnormalities that can cause tearing.</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Check for excessive heating or sag.  A “hot spot” in a lower oven can cause a localized scrim burn while excessive sag can cause a tear when dragged across a hot sag band.</a:t>
            </a:r>
            <a:endParaRPr lang="en-US" kern="0" dirty="0">
              <a:latin typeface="+mj-lt"/>
              <a:cs typeface="Calibri" pitchFamily="34" charset="0"/>
            </a:endParaRPr>
          </a:p>
          <a:p>
            <a:pPr eaLnBrk="1" fontAlgn="auto" hangingPunct="1">
              <a:spcAft>
                <a:spcPts val="0"/>
              </a:spcAft>
              <a:defRPr/>
            </a:pPr>
            <a:endParaRPr lang="en-US" sz="2000" dirty="0">
              <a:latin typeface="Calibri" pitchFamily="34" charset="0"/>
            </a:endParaRPr>
          </a:p>
        </p:txBody>
      </p:sp>
      <p:sp>
        <p:nvSpPr>
          <p:cNvPr id="2" name="Text Placeholder 1"/>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7" name="Slide Number Placeholder 6"/>
          <p:cNvSpPr>
            <a:spLocks noGrp="1"/>
          </p:cNvSpPr>
          <p:nvPr>
            <p:ph type="sldNum" sz="quarter" idx="17"/>
          </p:nvPr>
        </p:nvSpPr>
        <p:spPr/>
        <p:txBody>
          <a:bodyPr/>
          <a:lstStyle/>
          <a:p>
            <a:fld id="{9BE9A201-BA3B-46DC-B831-D714434C50AF}" type="slidenum">
              <a:rPr lang="en-US" smtClean="0"/>
              <a:t>56</a:t>
            </a:fld>
            <a:endParaRPr lang="en-US"/>
          </a:p>
        </p:txBody>
      </p:sp>
    </p:spTree>
    <p:extLst>
      <p:ext uri="{BB962C8B-B14F-4D97-AF65-F5344CB8AC3E}">
        <p14:creationId xmlns:p14="http://schemas.microsoft.com/office/powerpoint/2010/main" val="1736853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613716"/>
            <a:ext cx="8991600" cy="3886200"/>
          </a:xfrm>
          <a:prstGeom prst="rect">
            <a:avLst/>
          </a:prstGeom>
        </p:spPr>
        <p:txBody>
          <a:bodyPr/>
          <a:lstStyle/>
          <a:p>
            <a:pPr eaLnBrk="1" fontAlgn="auto" hangingPunct="1">
              <a:spcAft>
                <a:spcPts val="600"/>
              </a:spcAft>
              <a:defRPr/>
            </a:pPr>
            <a:r>
              <a:rPr lang="en-US" sz="2000" b="1" u="sng" dirty="0" smtClean="0"/>
              <a:t>Scrim </a:t>
            </a:r>
            <a:r>
              <a:rPr lang="en-US" sz="2000" b="1" u="sng" dirty="0"/>
              <a:t>delamination</a:t>
            </a: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Check for overheating and reduce the heat </a:t>
            </a:r>
            <a:r>
              <a:rPr lang="en-US" kern="0" dirty="0">
                <a:latin typeface="+mj-lt"/>
                <a:cs typeface="Calibri" pitchFamily="34" charset="0"/>
              </a:rPr>
              <a:t>on bottom </a:t>
            </a:r>
            <a:r>
              <a:rPr lang="en-US" kern="0" dirty="0" smtClean="0">
                <a:latin typeface="+mj-lt"/>
                <a:cs typeface="Calibri" pitchFamily="34" charset="0"/>
              </a:rPr>
              <a:t>oven until the scrim </a:t>
            </a:r>
            <a:r>
              <a:rPr lang="en-US" kern="0" dirty="0">
                <a:latin typeface="+mj-lt"/>
                <a:cs typeface="Calibri" pitchFamily="34" charset="0"/>
              </a:rPr>
              <a:t>stays attached. </a:t>
            </a:r>
            <a:r>
              <a:rPr lang="en-US" kern="0" dirty="0" smtClean="0">
                <a:latin typeface="+mj-lt"/>
                <a:cs typeface="Calibri" pitchFamily="34" charset="0"/>
              </a:rPr>
              <a:t> At the same time, add heat to the top oven to maintain a consistent overall heat profile.  Use caution when adding heat to the top; it may not be necessary to replace the full amount taken from the bottom.</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Excessive residence time (“soak” time) can contribute to this condition. </a:t>
            </a:r>
            <a:r>
              <a:rPr lang="en-US" kern="0" dirty="0">
                <a:latin typeface="+mj-lt"/>
                <a:cs typeface="Calibri" pitchFamily="34" charset="0"/>
              </a:rPr>
              <a:t>Reduce the amount of time the material is in the oven until the scrim stays attached to the core. Once the scrim stays attached, </a:t>
            </a:r>
            <a:r>
              <a:rPr lang="en-US" kern="0" dirty="0" smtClean="0">
                <a:latin typeface="+mj-lt"/>
                <a:cs typeface="Calibri" pitchFamily="34" charset="0"/>
              </a:rPr>
              <a:t>begin raising the </a:t>
            </a:r>
            <a:r>
              <a:rPr lang="en-US" kern="0" dirty="0">
                <a:latin typeface="+mj-lt"/>
                <a:cs typeface="Calibri" pitchFamily="34" charset="0"/>
              </a:rPr>
              <a:t>bottom and top oven </a:t>
            </a:r>
            <a:r>
              <a:rPr lang="en-US" kern="0" dirty="0" smtClean="0">
                <a:latin typeface="+mj-lt"/>
                <a:cs typeface="Calibri" pitchFamily="34" charset="0"/>
              </a:rPr>
              <a:t>temperature setpoints.  Verify the desired board temperature is being reached by using heat tape, an IR pyrometer, </a:t>
            </a:r>
            <a:r>
              <a:rPr lang="en-US" b="1" kern="0" dirty="0" smtClean="0">
                <a:latin typeface="+mj-lt"/>
                <a:cs typeface="Calibri" pitchFamily="34" charset="0"/>
              </a:rPr>
              <a:t>*</a:t>
            </a:r>
            <a:r>
              <a:rPr lang="en-US" kern="0" dirty="0" smtClean="0">
                <a:latin typeface="+mj-lt"/>
                <a:cs typeface="Calibri" pitchFamily="34" charset="0"/>
              </a:rPr>
              <a:t>MOLE unit, or built-in IR line scanner</a:t>
            </a:r>
            <a:r>
              <a:rPr lang="en-US" b="1" kern="0" dirty="0" smtClean="0">
                <a:latin typeface="+mj-lt"/>
                <a:cs typeface="Calibri" pitchFamily="34" charset="0"/>
              </a:rPr>
              <a:t>**</a:t>
            </a:r>
            <a:r>
              <a:rPr lang="en-US" kern="0" dirty="0" smtClean="0">
                <a:latin typeface="+mj-lt"/>
                <a:cs typeface="Calibri" pitchFamily="34" charset="0"/>
              </a:rPr>
              <a:t>.</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Check to board as it </a:t>
            </a:r>
            <a:r>
              <a:rPr lang="en-US" kern="0" dirty="0">
                <a:latin typeface="+mj-lt"/>
                <a:cs typeface="Calibri" pitchFamily="34" charset="0"/>
              </a:rPr>
              <a:t>exits the </a:t>
            </a:r>
            <a:r>
              <a:rPr lang="en-US" kern="0" dirty="0" smtClean="0">
                <a:latin typeface="+mj-lt"/>
                <a:cs typeface="Calibri" pitchFamily="34" charset="0"/>
              </a:rPr>
              <a:t>oven to verify the </a:t>
            </a:r>
            <a:r>
              <a:rPr lang="en-US" kern="0" dirty="0">
                <a:latin typeface="+mj-lt"/>
                <a:cs typeface="Calibri" pitchFamily="34" charset="0"/>
              </a:rPr>
              <a:t>scrim </a:t>
            </a:r>
            <a:r>
              <a:rPr lang="en-US" kern="0" dirty="0" smtClean="0">
                <a:latin typeface="+mj-lt"/>
                <a:cs typeface="Calibri" pitchFamily="34" charset="0"/>
              </a:rPr>
              <a:t>surface is not hitting or dragging on the tool, oven, or some other piece of process equipment.</a:t>
            </a:r>
            <a:endParaRPr lang="en-US" kern="0" dirty="0">
              <a:latin typeface="+mj-lt"/>
              <a:cs typeface="Calibri" pitchFamily="34" charset="0"/>
            </a:endParaRPr>
          </a:p>
          <a:p>
            <a:pPr eaLnBrk="1" fontAlgn="auto" hangingPunct="1">
              <a:spcAft>
                <a:spcPts val="0"/>
              </a:spcAft>
              <a:defRPr/>
            </a:pPr>
            <a:endParaRPr lang="en-US" sz="2000" dirty="0">
              <a:latin typeface="Calibri" pitchFamily="34" charset="0"/>
            </a:endParaRPr>
          </a:p>
        </p:txBody>
      </p:sp>
      <p:pic>
        <p:nvPicPr>
          <p:cNvPr id="4" name="Picture 3"/>
          <p:cNvPicPr>
            <a:picLocks noChangeAspect="1"/>
          </p:cNvPicPr>
          <p:nvPr/>
        </p:nvPicPr>
        <p:blipFill rotWithShape="1">
          <a:blip r:embed="rId3"/>
          <a:srcRect l="23333" t="22562" b="434"/>
          <a:stretch/>
        </p:blipFill>
        <p:spPr>
          <a:xfrm>
            <a:off x="5643903" y="4576116"/>
            <a:ext cx="3018183" cy="2174591"/>
          </a:xfrm>
          <a:prstGeom prst="rect">
            <a:avLst/>
          </a:prstGeom>
        </p:spPr>
      </p:pic>
      <p:sp>
        <p:nvSpPr>
          <p:cNvPr id="5" name="Content Placeholder 2"/>
          <p:cNvSpPr txBox="1">
            <a:spLocks/>
          </p:cNvSpPr>
          <p:nvPr/>
        </p:nvSpPr>
        <p:spPr>
          <a:xfrm>
            <a:off x="266056" y="4499916"/>
            <a:ext cx="5535440" cy="1371600"/>
          </a:xfrm>
          <a:prstGeom prst="rect">
            <a:avLst/>
          </a:prstGeom>
        </p:spPr>
        <p:txBody>
          <a:bodyPr/>
          <a:lstStyle/>
          <a:p>
            <a:pPr eaLnBrk="1" fontAlgn="auto" hangingPunct="1">
              <a:spcAft>
                <a:spcPts val="300"/>
              </a:spcAft>
              <a:defRPr/>
            </a:pPr>
            <a:r>
              <a:rPr lang="en-US" sz="1600" b="1" u="sng" dirty="0" smtClean="0">
                <a:latin typeface="+mj-lt"/>
              </a:rPr>
              <a:t>NOTES</a:t>
            </a:r>
            <a:endParaRPr lang="en-US" sz="1600" b="1" dirty="0" smtClean="0">
              <a:latin typeface="+mj-lt"/>
            </a:endParaRPr>
          </a:p>
          <a:p>
            <a:pPr eaLnBrk="1" fontAlgn="auto" hangingPunct="1">
              <a:spcAft>
                <a:spcPts val="300"/>
              </a:spcAft>
              <a:defRPr/>
            </a:pPr>
            <a:r>
              <a:rPr lang="en-US" sz="1600" b="1" dirty="0" smtClean="0">
                <a:latin typeface="+mj-lt"/>
              </a:rPr>
              <a:t>*  A MOLE unit is a specialized test device for measuring real-time core temperature. </a:t>
            </a:r>
          </a:p>
          <a:p>
            <a:pPr eaLnBrk="1" fontAlgn="auto" hangingPunct="1">
              <a:spcAft>
                <a:spcPts val="0"/>
              </a:spcAft>
              <a:defRPr/>
            </a:pPr>
            <a:r>
              <a:rPr lang="en-US" sz="1600" b="1" dirty="0" smtClean="0">
                <a:latin typeface="+mj-lt"/>
              </a:rPr>
              <a:t>**IR line scanners are highly effective in balancing and maintaining a consistent and reliable oven heating profile.    We strongly recommend their use.</a:t>
            </a:r>
            <a:endParaRPr lang="en-US" sz="1600" b="1" dirty="0">
              <a:latin typeface="+mj-lt"/>
            </a:endParaRPr>
          </a:p>
        </p:txBody>
      </p:sp>
      <p:sp>
        <p:nvSpPr>
          <p:cNvPr id="2" name="Text Placeholder 1"/>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6" name="Slide Number Placeholder 5"/>
          <p:cNvSpPr>
            <a:spLocks noGrp="1"/>
          </p:cNvSpPr>
          <p:nvPr>
            <p:ph type="sldNum" sz="quarter" idx="17"/>
          </p:nvPr>
        </p:nvSpPr>
        <p:spPr/>
        <p:txBody>
          <a:bodyPr/>
          <a:lstStyle/>
          <a:p>
            <a:fld id="{9BE9A201-BA3B-46DC-B831-D714434C50AF}" type="slidenum">
              <a:rPr lang="en-US" smtClean="0"/>
              <a:t>57</a:t>
            </a:fld>
            <a:endParaRPr lang="en-US"/>
          </a:p>
        </p:txBody>
      </p:sp>
    </p:spTree>
    <p:extLst>
      <p:ext uri="{BB962C8B-B14F-4D97-AF65-F5344CB8AC3E}">
        <p14:creationId xmlns:p14="http://schemas.microsoft.com/office/powerpoint/2010/main" val="2542020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638629"/>
            <a:ext cx="8991600" cy="5791200"/>
          </a:xfrm>
          <a:prstGeom prst="rect">
            <a:avLst/>
          </a:prstGeom>
        </p:spPr>
        <p:txBody>
          <a:bodyPr/>
          <a:lstStyle/>
          <a:p>
            <a:pPr eaLnBrk="1" fontAlgn="auto" hangingPunct="1">
              <a:spcAft>
                <a:spcPts val="600"/>
              </a:spcAft>
              <a:defRPr/>
            </a:pPr>
            <a:r>
              <a:rPr lang="en-US" sz="2000" b="1" u="sng" dirty="0" smtClean="0">
                <a:latin typeface="+mj-lt"/>
              </a:rPr>
              <a:t>Fabric Delamination</a:t>
            </a:r>
            <a:endParaRPr lang="en-US" sz="2000" b="1" u="sng" dirty="0">
              <a:latin typeface="+mj-lt"/>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Verify desired film </a:t>
            </a:r>
            <a:r>
              <a:rPr lang="en-US" kern="0" dirty="0">
                <a:latin typeface="+mj-lt"/>
                <a:cs typeface="Calibri" pitchFamily="34" charset="0"/>
              </a:rPr>
              <a:t>temperature at mold </a:t>
            </a:r>
            <a:r>
              <a:rPr lang="en-US" kern="0" dirty="0" smtClean="0">
                <a:latin typeface="+mj-lt"/>
                <a:cs typeface="Calibri" pitchFamily="34" charset="0"/>
              </a:rPr>
              <a:t>close: 380-390˚F (193-199˚C), although </a:t>
            </a:r>
            <a:r>
              <a:rPr lang="en-US" kern="0" dirty="0">
                <a:latin typeface="+mj-lt"/>
                <a:cs typeface="Calibri" pitchFamily="34" charset="0"/>
              </a:rPr>
              <a:t>this </a:t>
            </a:r>
            <a:r>
              <a:rPr lang="en-US" kern="0" dirty="0" smtClean="0">
                <a:latin typeface="+mj-lt"/>
                <a:cs typeface="Calibri" pitchFamily="34" charset="0"/>
              </a:rPr>
              <a:t>will vary from process to process.  Temperatures </a:t>
            </a:r>
            <a:r>
              <a:rPr lang="en-US" kern="0" dirty="0">
                <a:latin typeface="+mj-lt"/>
                <a:cs typeface="Calibri" pitchFamily="34" charset="0"/>
              </a:rPr>
              <a:t>may need to be </a:t>
            </a:r>
            <a:r>
              <a:rPr lang="en-US" kern="0" dirty="0" smtClean="0">
                <a:latin typeface="+mj-lt"/>
                <a:cs typeface="Calibri" pitchFamily="34" charset="0"/>
              </a:rPr>
              <a:t>increased </a:t>
            </a:r>
            <a:r>
              <a:rPr lang="en-US" kern="0" dirty="0">
                <a:latin typeface="+mj-lt"/>
                <a:cs typeface="Calibri" pitchFamily="34" charset="0"/>
              </a:rPr>
              <a:t>or decreased </a:t>
            </a:r>
            <a:r>
              <a:rPr lang="en-US" kern="0" dirty="0" smtClean="0">
                <a:latin typeface="+mj-lt"/>
                <a:cs typeface="Calibri" pitchFamily="34" charset="0"/>
              </a:rPr>
              <a:t>depending </a:t>
            </a:r>
            <a:r>
              <a:rPr lang="en-US" kern="0" dirty="0">
                <a:latin typeface="+mj-lt"/>
                <a:cs typeface="Calibri" pitchFamily="34" charset="0"/>
              </a:rPr>
              <a:t>on transfer time from oven exit to mold close. </a:t>
            </a:r>
            <a:r>
              <a:rPr lang="en-US" kern="0" dirty="0" smtClean="0">
                <a:latin typeface="+mj-lt"/>
                <a:cs typeface="Calibri" pitchFamily="34" charset="0"/>
              </a:rPr>
              <a:t>  Transfer times of 10-15 seconds are best. </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Test the film on a raw board with a Dyne pen to verify </a:t>
            </a:r>
            <a:r>
              <a:rPr lang="en-US" kern="0" dirty="0">
                <a:latin typeface="+mj-lt"/>
                <a:cs typeface="Calibri" pitchFamily="34" charset="0"/>
              </a:rPr>
              <a:t>the </a:t>
            </a:r>
            <a:r>
              <a:rPr lang="en-US" kern="0" dirty="0" smtClean="0">
                <a:latin typeface="+mj-lt"/>
                <a:cs typeface="Calibri" pitchFamily="34" charset="0"/>
              </a:rPr>
              <a:t>film </a:t>
            </a:r>
            <a:r>
              <a:rPr lang="en-US" kern="0" dirty="0">
                <a:latin typeface="+mj-lt"/>
                <a:cs typeface="Calibri" pitchFamily="34" charset="0"/>
              </a:rPr>
              <a:t>was applied to the board </a:t>
            </a:r>
            <a:r>
              <a:rPr lang="en-US" kern="0" dirty="0" smtClean="0">
                <a:latin typeface="+mj-lt"/>
                <a:cs typeface="Calibri" pitchFamily="34" charset="0"/>
              </a:rPr>
              <a:t>correctly.  If the ink beads up into droplets, it is incorrectly applied.</a:t>
            </a: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Verify oven setpoints match the actual temperatures.  Fabric delamination can occur from the film being too hot </a:t>
            </a:r>
            <a:r>
              <a:rPr lang="en-US" b="1" u="sng" kern="0" dirty="0" smtClean="0">
                <a:latin typeface="+mj-lt"/>
                <a:cs typeface="Calibri" pitchFamily="34" charset="0"/>
              </a:rPr>
              <a:t>or</a:t>
            </a:r>
            <a:r>
              <a:rPr lang="en-US" kern="0" dirty="0" smtClean="0">
                <a:latin typeface="+mj-lt"/>
                <a:cs typeface="Calibri" pitchFamily="34" charset="0"/>
              </a:rPr>
              <a:t> too cold.  An oven heater that is either not functioning or overheating can cause such a condition.  Again, a built-in IR line scanner can instantly pinpoint these failures, but they can also be found via heat tape, IR pyrometer, or a MOLE unit.</a:t>
            </a: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Check the mold-open motion to confirm the tooling </a:t>
            </a:r>
            <a:r>
              <a:rPr lang="en-US" kern="0" dirty="0">
                <a:latin typeface="+mj-lt"/>
                <a:cs typeface="Calibri" pitchFamily="34" charset="0"/>
              </a:rPr>
              <a:t>is not pulling the </a:t>
            </a:r>
            <a:r>
              <a:rPr lang="en-US" kern="0" dirty="0" smtClean="0">
                <a:latin typeface="+mj-lt"/>
                <a:cs typeface="Calibri" pitchFamily="34" charset="0"/>
              </a:rPr>
              <a:t>fabric. </a:t>
            </a:r>
            <a:endParaRPr lang="en-US" kern="0" dirty="0">
              <a:latin typeface="+mj-lt"/>
              <a:cs typeface="Calibri" pitchFamily="34" charset="0"/>
            </a:endParaRPr>
          </a:p>
          <a:p>
            <a:pPr eaLnBrk="1" fontAlgn="auto" hangingPunct="1">
              <a:spcAft>
                <a:spcPts val="0"/>
              </a:spcAft>
              <a:defRPr/>
            </a:pPr>
            <a:endParaRPr lang="en-US" sz="2000" dirty="0">
              <a:latin typeface="Calibri" pitchFamily="34" charset="0"/>
            </a:endParaRPr>
          </a:p>
        </p:txBody>
      </p:sp>
      <p:pic>
        <p:nvPicPr>
          <p:cNvPr id="2" name="Picture 1"/>
          <p:cNvPicPr>
            <a:picLocks noChangeAspect="1"/>
          </p:cNvPicPr>
          <p:nvPr/>
        </p:nvPicPr>
        <p:blipFill rotWithShape="1">
          <a:blip r:embed="rId2"/>
          <a:srcRect t="8518" r="14581" b="19125"/>
          <a:stretch/>
        </p:blipFill>
        <p:spPr>
          <a:xfrm>
            <a:off x="2546252" y="5036234"/>
            <a:ext cx="4315337" cy="1698230"/>
          </a:xfrm>
          <a:prstGeom prst="rect">
            <a:avLst/>
          </a:prstGeom>
        </p:spPr>
      </p:pic>
      <p:sp>
        <p:nvSpPr>
          <p:cNvPr id="4" name="Text Placeholder 3"/>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5" name="Slide Number Placeholder 4"/>
          <p:cNvSpPr>
            <a:spLocks noGrp="1"/>
          </p:cNvSpPr>
          <p:nvPr>
            <p:ph type="sldNum" sz="quarter" idx="17"/>
          </p:nvPr>
        </p:nvSpPr>
        <p:spPr/>
        <p:txBody>
          <a:bodyPr/>
          <a:lstStyle/>
          <a:p>
            <a:fld id="{9BE9A201-BA3B-46DC-B831-D714434C50AF}" type="slidenum">
              <a:rPr lang="en-US" smtClean="0"/>
              <a:t>58</a:t>
            </a:fld>
            <a:endParaRPr lang="en-US"/>
          </a:p>
        </p:txBody>
      </p:sp>
    </p:spTree>
    <p:extLst>
      <p:ext uri="{BB962C8B-B14F-4D97-AF65-F5344CB8AC3E}">
        <p14:creationId xmlns:p14="http://schemas.microsoft.com/office/powerpoint/2010/main" val="1165477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638629"/>
            <a:ext cx="8991600" cy="5791200"/>
          </a:xfrm>
          <a:prstGeom prst="rect">
            <a:avLst/>
          </a:prstGeom>
        </p:spPr>
        <p:txBody>
          <a:bodyPr/>
          <a:lstStyle/>
          <a:p>
            <a:pPr eaLnBrk="1" fontAlgn="auto" hangingPunct="1">
              <a:spcAft>
                <a:spcPts val="600"/>
              </a:spcAft>
              <a:defRPr/>
            </a:pPr>
            <a:r>
              <a:rPr lang="en-US" sz="2000" b="1" kern="0" dirty="0">
                <a:latin typeface="Calibri" pitchFamily="34" charset="0"/>
                <a:ea typeface="+mn-ea"/>
              </a:rPr>
              <a:t> </a:t>
            </a:r>
            <a:r>
              <a:rPr lang="en-US" sz="2000" b="1" u="sng" dirty="0" smtClean="0">
                <a:latin typeface="+mj-lt"/>
              </a:rPr>
              <a:t>Fabric Delamination (cont.)</a:t>
            </a:r>
            <a:endParaRPr lang="en-US" sz="2000" b="1" u="sng" dirty="0">
              <a:latin typeface="+mj-lt"/>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Validate the fabric construction by checking with the fabric manufacturer.  Items to research are recent changes in foam, adhesive, elongation, and suppliers of their raw materials.  If possible, perform tests to confirm the fabric meets original specifications.  If </a:t>
            </a:r>
            <a:r>
              <a:rPr lang="en-US" kern="0" dirty="0">
                <a:latin typeface="+mj-lt"/>
                <a:cs typeface="Calibri" pitchFamily="34" charset="0"/>
              </a:rPr>
              <a:t>the foam has changed and has a lesser ILD force </a:t>
            </a:r>
            <a:r>
              <a:rPr lang="en-US" kern="0" dirty="0" smtClean="0">
                <a:latin typeface="+mj-lt"/>
                <a:cs typeface="Calibri" pitchFamily="34" charset="0"/>
              </a:rPr>
              <a:t>this </a:t>
            </a:r>
            <a:r>
              <a:rPr lang="en-US" kern="0" dirty="0">
                <a:latin typeface="+mj-lt"/>
                <a:cs typeface="Calibri" pitchFamily="34" charset="0"/>
              </a:rPr>
              <a:t>will impact the adhesion</a:t>
            </a:r>
            <a:r>
              <a:rPr lang="en-US" kern="0" dirty="0" smtClean="0">
                <a:latin typeface="+mj-lt"/>
                <a:cs typeface="Calibri" pitchFamily="34" charset="0"/>
              </a:rPr>
              <a:t>.</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If the </a:t>
            </a:r>
            <a:r>
              <a:rPr lang="en-US" kern="0" dirty="0">
                <a:latin typeface="+mj-lt"/>
                <a:cs typeface="Calibri" pitchFamily="34" charset="0"/>
              </a:rPr>
              <a:t>oven has an exhaust, </a:t>
            </a:r>
            <a:r>
              <a:rPr lang="en-US" kern="0" dirty="0" smtClean="0">
                <a:latin typeface="+mj-lt"/>
                <a:cs typeface="Calibri" pitchFamily="34" charset="0"/>
              </a:rPr>
              <a:t>verify there are no obstructions to </a:t>
            </a:r>
            <a:r>
              <a:rPr lang="en-US" kern="0" dirty="0">
                <a:latin typeface="+mj-lt"/>
                <a:cs typeface="Calibri" pitchFamily="34" charset="0"/>
              </a:rPr>
              <a:t>air flow. </a:t>
            </a: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Verify the adhesive </a:t>
            </a:r>
            <a:r>
              <a:rPr lang="en-US" kern="0" dirty="0">
                <a:latin typeface="+mj-lt"/>
                <a:cs typeface="Calibri" pitchFamily="34" charset="0"/>
              </a:rPr>
              <a:t>being used </a:t>
            </a:r>
            <a:r>
              <a:rPr lang="en-US" kern="0" dirty="0" smtClean="0">
                <a:latin typeface="+mj-lt"/>
                <a:cs typeface="Calibri" pitchFamily="34" charset="0"/>
              </a:rPr>
              <a:t>is the </a:t>
            </a:r>
            <a:r>
              <a:rPr lang="en-US" kern="0" dirty="0">
                <a:latin typeface="+mj-lt"/>
                <a:cs typeface="Calibri" pitchFamily="34" charset="0"/>
              </a:rPr>
              <a:t>correct </a:t>
            </a:r>
            <a:r>
              <a:rPr lang="en-US" kern="0" dirty="0" smtClean="0">
                <a:latin typeface="+mj-lt"/>
                <a:cs typeface="Calibri" pitchFamily="34" charset="0"/>
              </a:rPr>
              <a:t>GSM.</a:t>
            </a:r>
            <a:endParaRPr lang="en-US" kern="0" dirty="0">
              <a:solidFill>
                <a:srgbClr val="FF0000"/>
              </a:solidFill>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Check the molded thickness to confirm the proper compression is being achieved.  Removal of tool shims (usually in 0.25 mm increments) may be necessary to generate proper compression.</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Too much fabric tension is another cause for delamination.  Reducing the fabric tension in the location(s) of the separation should alleviate this condition.  If tension reduction is not possible or not enough, tape the area(s) of concern to create more compression.</a:t>
            </a:r>
            <a:endParaRPr lang="en-US" kern="0" dirty="0">
              <a:latin typeface="+mj-lt"/>
              <a:cs typeface="Calibri" pitchFamily="34" charset="0"/>
            </a:endParaRPr>
          </a:p>
          <a:p>
            <a:pPr eaLnBrk="1" fontAlgn="auto" hangingPunct="1">
              <a:spcAft>
                <a:spcPts val="0"/>
              </a:spcAft>
              <a:buFont typeface="Arial" pitchFamily="34" charset="0"/>
              <a:buChar char="•"/>
              <a:defRPr/>
            </a:pPr>
            <a:endParaRPr lang="en-US" sz="2000" dirty="0">
              <a:latin typeface="Calibri" pitchFamily="34" charset="0"/>
            </a:endParaRPr>
          </a:p>
          <a:p>
            <a:pPr eaLnBrk="1" fontAlgn="auto" hangingPunct="1">
              <a:spcAft>
                <a:spcPts val="0"/>
              </a:spcAft>
              <a:defRPr/>
            </a:pPr>
            <a:endParaRPr lang="en-US" sz="2000" dirty="0">
              <a:latin typeface="Calibri" pitchFamily="34" charset="0"/>
            </a:endParaRPr>
          </a:p>
        </p:txBody>
      </p:sp>
      <p:sp>
        <p:nvSpPr>
          <p:cNvPr id="2" name="Text Placeholder 1"/>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4" name="Slide Number Placeholder 3"/>
          <p:cNvSpPr>
            <a:spLocks noGrp="1"/>
          </p:cNvSpPr>
          <p:nvPr>
            <p:ph type="sldNum" sz="quarter" idx="17"/>
          </p:nvPr>
        </p:nvSpPr>
        <p:spPr/>
        <p:txBody>
          <a:bodyPr/>
          <a:lstStyle/>
          <a:p>
            <a:fld id="{9BE9A201-BA3B-46DC-B831-D714434C50AF}" type="slidenum">
              <a:rPr lang="en-US" smtClean="0"/>
              <a:t>59</a:t>
            </a:fld>
            <a:endParaRPr lang="en-US"/>
          </a:p>
        </p:txBody>
      </p:sp>
    </p:spTree>
    <p:extLst>
      <p:ext uri="{BB962C8B-B14F-4D97-AF65-F5344CB8AC3E}">
        <p14:creationId xmlns:p14="http://schemas.microsoft.com/office/powerpoint/2010/main" val="254202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29300"/>
            <a:ext cx="9144000" cy="4824398"/>
          </a:xfrm>
          <a:prstGeom prst="rect">
            <a:avLst/>
          </a:prstGeom>
        </p:spPr>
        <p:txBody>
          <a:bodyPr wrap="square">
            <a:spAutoFit/>
          </a:bodyPr>
          <a:lstStyle/>
          <a:p>
            <a:r>
              <a:rPr lang="en-US" sz="1800" dirty="0" smtClean="0"/>
              <a:t>The process is characterized as “Thermo-stamping” or “Matched-mold Thermoforming”.</a:t>
            </a:r>
          </a:p>
          <a:p>
            <a:endParaRPr lang="en-US" sz="1800" dirty="0" smtClean="0"/>
          </a:p>
          <a:p>
            <a:pPr marL="347472" indent="-347472">
              <a:spcAft>
                <a:spcPts val="600"/>
              </a:spcAft>
            </a:pPr>
            <a:r>
              <a:rPr lang="en-US" sz="1800" dirty="0" smtClean="0"/>
              <a:t>• The material is supplied in a rigid form and must be made pliable or “drape-able” through preheating.  Preheating also allows the material to expand or “loft” to the desired thickness for forming/shaping into the desired geometry.</a:t>
            </a:r>
          </a:p>
          <a:p>
            <a:pPr marL="347472" indent="-347472">
              <a:spcAft>
                <a:spcPts val="600"/>
              </a:spcAft>
            </a:pPr>
            <a:r>
              <a:rPr lang="en-US" sz="1800" dirty="0" smtClean="0"/>
              <a:t>• Typical forming pressures are low and rarely exceed atmospheric pressure.</a:t>
            </a:r>
          </a:p>
          <a:p>
            <a:pPr marL="347472" indent="-347472">
              <a:spcAft>
                <a:spcPts val="600"/>
              </a:spcAft>
            </a:pPr>
            <a:r>
              <a:rPr lang="en-US" sz="1800" dirty="0" smtClean="0"/>
              <a:t>• The material is typically covered with an in-mold appliqué (typically fabric) to achieve a  desired appearance.  This, along with mold geometry and other in-mold attachments, will influence the forming behavior of the Azdel material and the resulting molded part.</a:t>
            </a:r>
          </a:p>
          <a:p>
            <a:pPr marL="347472" indent="-347472">
              <a:spcAft>
                <a:spcPts val="600"/>
              </a:spcAft>
            </a:pPr>
            <a:r>
              <a:rPr lang="en-US" sz="1800" dirty="0" smtClean="0"/>
              <a:t>• For optimal section stiffness, lofted material should not be fully compressed during molding.</a:t>
            </a:r>
          </a:p>
          <a:p>
            <a:pPr marL="347472" indent="-347472"/>
            <a:r>
              <a:rPr lang="en-US" sz="1800" dirty="0" smtClean="0"/>
              <a:t>• Formed thickness from fully heated/lofted material can be variable within a single part.  It is influenced both by the spacing of the two forming mold halves when in a “closed” tool position and by the extension of the material that occurs as the heated sheet is drawn into the desired part geometry. In most cases, smaller mold gaps and larger material extensions result in a thinner molded section.</a:t>
            </a:r>
          </a:p>
          <a:p>
            <a:endParaRPr lang="en-US" sz="1750" dirty="0"/>
          </a:p>
        </p:txBody>
      </p:sp>
      <p:sp>
        <p:nvSpPr>
          <p:cNvPr id="2" name="Text Placeholder 1"/>
          <p:cNvSpPr>
            <a:spLocks noGrp="1"/>
          </p:cNvSpPr>
          <p:nvPr>
            <p:ph type="body" sz="quarter" idx="14"/>
          </p:nvPr>
        </p:nvSpPr>
        <p:spPr>
          <a:xfrm>
            <a:off x="1" y="178927"/>
            <a:ext cx="6861588" cy="498475"/>
          </a:xfrm>
        </p:spPr>
        <p:txBody>
          <a:bodyPr>
            <a:normAutofit fontScale="77500" lnSpcReduction="20000"/>
          </a:bodyPr>
          <a:lstStyle/>
          <a:p>
            <a:r>
              <a:rPr lang="en-US" dirty="0"/>
              <a:t>General Processing &amp; Forming Characteristics</a:t>
            </a:r>
            <a:endParaRPr lang="en-US" dirty="0">
              <a:solidFill>
                <a:srgbClr val="FF643F"/>
              </a:solidFill>
            </a:endParaRPr>
          </a:p>
          <a:p>
            <a:endParaRPr lang="en-US" dirty="0"/>
          </a:p>
        </p:txBody>
      </p:sp>
      <p:sp>
        <p:nvSpPr>
          <p:cNvPr id="3" name="Slide Number Placeholder 2"/>
          <p:cNvSpPr>
            <a:spLocks noGrp="1"/>
          </p:cNvSpPr>
          <p:nvPr>
            <p:ph type="sldNum" sz="quarter" idx="17"/>
          </p:nvPr>
        </p:nvSpPr>
        <p:spPr/>
        <p:txBody>
          <a:bodyPr/>
          <a:lstStyle/>
          <a:p>
            <a:fld id="{9BE9A201-BA3B-46DC-B831-D714434C50AF}" type="slidenum">
              <a:rPr lang="en-US" smtClean="0"/>
              <a:t>6</a:t>
            </a:fld>
            <a:endParaRPr lang="en-US"/>
          </a:p>
        </p:txBody>
      </p:sp>
    </p:spTree>
    <p:extLst>
      <p:ext uri="{BB962C8B-B14F-4D97-AF65-F5344CB8AC3E}">
        <p14:creationId xmlns:p14="http://schemas.microsoft.com/office/powerpoint/2010/main" val="1180791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655318"/>
            <a:ext cx="8991600" cy="5791200"/>
          </a:xfrm>
          <a:prstGeom prst="rect">
            <a:avLst/>
          </a:prstGeom>
        </p:spPr>
        <p:txBody>
          <a:bodyPr/>
          <a:lstStyle/>
          <a:p>
            <a:pPr eaLnBrk="1" fontAlgn="auto" hangingPunct="1">
              <a:spcAft>
                <a:spcPts val="600"/>
              </a:spcAft>
              <a:defRPr/>
            </a:pPr>
            <a:r>
              <a:rPr lang="en-US" sz="2000" b="1" u="sng" dirty="0" smtClean="0">
                <a:latin typeface="+mj-lt"/>
              </a:rPr>
              <a:t>Warp </a:t>
            </a:r>
            <a:r>
              <a:rPr lang="en-US" sz="2000" b="1" u="sng" dirty="0">
                <a:latin typeface="+mj-lt"/>
              </a:rPr>
              <a:t>or </a:t>
            </a:r>
            <a:r>
              <a:rPr lang="en-US" sz="2000" b="1" u="sng" dirty="0" smtClean="0">
                <a:latin typeface="+mj-lt"/>
              </a:rPr>
              <a:t>Deformation</a:t>
            </a:r>
            <a:endParaRPr lang="en-US" sz="2000" b="1" u="sng" dirty="0">
              <a:latin typeface="+mj-lt"/>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Too </a:t>
            </a:r>
            <a:r>
              <a:rPr lang="en-US" kern="0" dirty="0">
                <a:latin typeface="+mj-lt"/>
                <a:cs typeface="Calibri" pitchFamily="34" charset="0"/>
              </a:rPr>
              <a:t>much tension on the </a:t>
            </a:r>
            <a:r>
              <a:rPr lang="en-US" kern="0" dirty="0" smtClean="0">
                <a:latin typeface="+mj-lt"/>
                <a:cs typeface="Calibri" pitchFamily="34" charset="0"/>
              </a:rPr>
              <a:t>fabric can cause warping of the product.  Reduce tension by lowering the applied tension being created by the tensioning device being used.  If tension is being induced by the tool closing, release the fabric from the clamps slightly sooner during closure.</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Material temperature can cause warp.  Make </a:t>
            </a:r>
            <a:r>
              <a:rPr lang="en-US" kern="0" dirty="0">
                <a:latin typeface="+mj-lt"/>
                <a:cs typeface="Calibri" pitchFamily="34" charset="0"/>
              </a:rPr>
              <a:t>sure material is reaching </a:t>
            </a:r>
            <a:r>
              <a:rPr lang="en-US" kern="0" dirty="0" smtClean="0">
                <a:latin typeface="+mj-lt"/>
                <a:cs typeface="Calibri" pitchFamily="34" charset="0"/>
              </a:rPr>
              <a:t>the optimal temperatures </a:t>
            </a:r>
            <a:r>
              <a:rPr lang="en-US" kern="0" dirty="0">
                <a:cs typeface="Calibri" pitchFamily="34" charset="0"/>
              </a:rPr>
              <a:t>at mold-close 380-390˚F </a:t>
            </a:r>
            <a:r>
              <a:rPr lang="en-US" kern="0" dirty="0" smtClean="0">
                <a:cs typeface="Calibri" pitchFamily="34" charset="0"/>
              </a:rPr>
              <a:t>(193-199</a:t>
            </a:r>
            <a:r>
              <a:rPr lang="en-US" kern="0" dirty="0">
                <a:cs typeface="Calibri" pitchFamily="34" charset="0"/>
              </a:rPr>
              <a:t>˚C</a:t>
            </a:r>
            <a:r>
              <a:rPr lang="en-US" kern="0" dirty="0" smtClean="0">
                <a:cs typeface="Calibri" pitchFamily="34" charset="0"/>
              </a:rPr>
              <a:t>).</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Proper cooling during formation is important.  If cooling is insufficient, increase the closed-tool form time and/or decrease the tool temperature.  Also, verify the mold is getting proper circulation (could have closed valves, clogged water filters, etc.) and the set points match the actual tool temperatures.</a:t>
            </a:r>
            <a:endParaRPr lang="en-US" kern="0" dirty="0">
              <a:latin typeface="+mj-lt"/>
              <a:cs typeface="Calibri" pitchFamily="34" charset="0"/>
            </a:endParaRPr>
          </a:p>
          <a:p>
            <a:pPr marL="342900" indent="-342900" eaLnBrk="1" fontAlgn="auto" hangingPunct="1">
              <a:spcBef>
                <a:spcPts val="0"/>
              </a:spcBef>
              <a:spcAft>
                <a:spcPts val="600"/>
              </a:spcAft>
              <a:buFont typeface="Arial" pitchFamily="34" charset="0"/>
              <a:buChar char="•"/>
              <a:defRPr/>
            </a:pPr>
            <a:r>
              <a:rPr lang="en-US" kern="0" dirty="0" smtClean="0">
                <a:latin typeface="+mj-lt"/>
                <a:cs typeface="Calibri" pitchFamily="34" charset="0"/>
              </a:rPr>
              <a:t>Review the specified elongation </a:t>
            </a:r>
            <a:r>
              <a:rPr lang="en-US" kern="0" dirty="0">
                <a:latin typeface="+mj-lt"/>
                <a:cs typeface="Calibri" pitchFamily="34" charset="0"/>
              </a:rPr>
              <a:t>values of the </a:t>
            </a:r>
            <a:r>
              <a:rPr lang="en-US" kern="0" dirty="0" smtClean="0">
                <a:latin typeface="+mj-lt"/>
                <a:cs typeface="Calibri" pitchFamily="34" charset="0"/>
              </a:rPr>
              <a:t>fabric and compare them to the present lot of material.  Reduced elongation could be causing “pull back” when released by the form tool.</a:t>
            </a:r>
            <a:endParaRPr lang="en-US" kern="0" dirty="0">
              <a:latin typeface="+mj-lt"/>
              <a:cs typeface="Calibri" pitchFamily="34" charset="0"/>
            </a:endParaRPr>
          </a:p>
          <a:p>
            <a:pPr eaLnBrk="1" fontAlgn="auto" hangingPunct="1">
              <a:spcAft>
                <a:spcPts val="0"/>
              </a:spcAft>
              <a:buFont typeface="Arial" pitchFamily="34" charset="0"/>
              <a:buNone/>
              <a:defRPr/>
            </a:pPr>
            <a:endParaRPr lang="en-US" sz="2000" dirty="0"/>
          </a:p>
        </p:txBody>
      </p:sp>
      <p:pic>
        <p:nvPicPr>
          <p:cNvPr id="4" name="Picture 3"/>
          <p:cNvPicPr>
            <a:picLocks noChangeAspect="1"/>
          </p:cNvPicPr>
          <p:nvPr/>
        </p:nvPicPr>
        <p:blipFill rotWithShape="1">
          <a:blip r:embed="rId2"/>
          <a:srcRect t="9736" b="7508"/>
          <a:stretch/>
        </p:blipFill>
        <p:spPr>
          <a:xfrm>
            <a:off x="2171699" y="4944794"/>
            <a:ext cx="5101297" cy="1752600"/>
          </a:xfrm>
          <a:prstGeom prst="rect">
            <a:avLst/>
          </a:prstGeom>
        </p:spPr>
      </p:pic>
      <p:sp>
        <p:nvSpPr>
          <p:cNvPr id="2" name="Text Placeholder 1"/>
          <p:cNvSpPr>
            <a:spLocks noGrp="1"/>
          </p:cNvSpPr>
          <p:nvPr>
            <p:ph type="body" sz="quarter" idx="14"/>
          </p:nvPr>
        </p:nvSpPr>
        <p:spPr/>
        <p:txBody>
          <a:bodyPr/>
          <a:lstStyle/>
          <a:p>
            <a:r>
              <a:rPr lang="en-US" dirty="0"/>
              <a:t>Specific Troubleshooting (cont</a:t>
            </a:r>
            <a:r>
              <a:rPr lang="en-US" dirty="0" smtClean="0"/>
              <a:t>.)</a:t>
            </a:r>
            <a:endParaRPr lang="en-US" dirty="0">
              <a:solidFill>
                <a:srgbClr val="FF643F"/>
              </a:solidFill>
            </a:endParaRPr>
          </a:p>
        </p:txBody>
      </p:sp>
      <p:sp>
        <p:nvSpPr>
          <p:cNvPr id="5" name="Slide Number Placeholder 4"/>
          <p:cNvSpPr>
            <a:spLocks noGrp="1"/>
          </p:cNvSpPr>
          <p:nvPr>
            <p:ph type="sldNum" sz="quarter" idx="17"/>
          </p:nvPr>
        </p:nvSpPr>
        <p:spPr/>
        <p:txBody>
          <a:bodyPr/>
          <a:lstStyle/>
          <a:p>
            <a:fld id="{9BE9A201-BA3B-46DC-B831-D714434C50AF}" type="slidenum">
              <a:rPr lang="en-US" smtClean="0"/>
              <a:t>60</a:t>
            </a:fld>
            <a:endParaRPr lang="en-US"/>
          </a:p>
        </p:txBody>
      </p:sp>
    </p:spTree>
    <p:extLst>
      <p:ext uri="{BB962C8B-B14F-4D97-AF65-F5344CB8AC3E}">
        <p14:creationId xmlns:p14="http://schemas.microsoft.com/office/powerpoint/2010/main" val="1018046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896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685800"/>
            <a:ext cx="8915400" cy="400110"/>
          </a:xfrm>
          <a:prstGeom prst="rect">
            <a:avLst/>
          </a:prstGeom>
          <a:noFill/>
          <a:ln w="9525">
            <a:noFill/>
            <a:miter lim="800000"/>
            <a:headEnd/>
            <a:tailEnd/>
          </a:ln>
        </p:spPr>
        <p:txBody>
          <a:bodyPr wrap="square">
            <a:spAutoFit/>
          </a:bodyPr>
          <a:lstStyle/>
          <a:p>
            <a:pPr>
              <a:spcBef>
                <a:spcPct val="50000"/>
              </a:spcBef>
            </a:pPr>
            <a:r>
              <a:rPr lang="en-US" sz="2000" b="1" dirty="0">
                <a:latin typeface="Calibri" pitchFamily="34" charset="0"/>
              </a:rPr>
              <a:t>     </a:t>
            </a:r>
          </a:p>
        </p:txBody>
      </p:sp>
      <p:sp>
        <p:nvSpPr>
          <p:cNvPr id="5" name="Rectangle 4"/>
          <p:cNvSpPr/>
          <p:nvPr/>
        </p:nvSpPr>
        <p:spPr>
          <a:xfrm>
            <a:off x="0" y="819665"/>
            <a:ext cx="9144000" cy="1554272"/>
          </a:xfrm>
          <a:prstGeom prst="rect">
            <a:avLst/>
          </a:prstGeom>
        </p:spPr>
        <p:txBody>
          <a:bodyPr wrap="square">
            <a:spAutoFit/>
          </a:bodyPr>
          <a:lstStyle/>
          <a:p>
            <a:pPr marL="347472" indent="-347472">
              <a:spcAft>
                <a:spcPts val="600"/>
              </a:spcAft>
            </a:pPr>
            <a:r>
              <a:rPr lang="en-US" sz="1750" dirty="0" smtClean="0"/>
              <a:t>• </a:t>
            </a:r>
            <a:r>
              <a:rPr lang="en-US" sz="1800" dirty="0" smtClean="0"/>
              <a:t>Double-platen pressure forming equipment is ideal for forming Azdel material.  However, traditional compression molding presses with stand-alone ovens and product transfer implements can also be used.</a:t>
            </a:r>
          </a:p>
          <a:p>
            <a:pPr marL="347472" indent="-347472"/>
            <a:r>
              <a:rPr lang="en-US" sz="1750" dirty="0" smtClean="0"/>
              <a:t>• </a:t>
            </a:r>
            <a:r>
              <a:rPr lang="en-US" sz="1800" dirty="0" smtClean="0"/>
              <a:t>Typical forming pressures are around 1-2 bar (15-30 psi) and are unlikely to exceed 5 bar (75 psi).</a:t>
            </a:r>
          </a:p>
        </p:txBody>
      </p:sp>
      <p:sp>
        <p:nvSpPr>
          <p:cNvPr id="8" name="Text Placeholder 1"/>
          <p:cNvSpPr>
            <a:spLocks noGrp="1"/>
          </p:cNvSpPr>
          <p:nvPr>
            <p:ph type="body" sz="quarter" idx="14"/>
          </p:nvPr>
        </p:nvSpPr>
        <p:spPr>
          <a:xfrm>
            <a:off x="1" y="178927"/>
            <a:ext cx="6861588" cy="498475"/>
          </a:xfrm>
        </p:spPr>
        <p:txBody>
          <a:bodyPr>
            <a:normAutofit fontScale="77500" lnSpcReduction="20000"/>
          </a:bodyPr>
          <a:lstStyle/>
          <a:p>
            <a:r>
              <a:rPr lang="en-US" dirty="0"/>
              <a:t>General Processing &amp; Forming Characteristics</a:t>
            </a:r>
            <a:endParaRPr lang="en-US" dirty="0">
              <a:solidFill>
                <a:srgbClr val="FF643F"/>
              </a:solidFill>
            </a:endParaRPr>
          </a:p>
          <a:p>
            <a:endParaRPr lang="en-US" dirty="0"/>
          </a:p>
        </p:txBody>
      </p:sp>
      <p:sp>
        <p:nvSpPr>
          <p:cNvPr id="2" name="Slide Number Placeholder 1"/>
          <p:cNvSpPr>
            <a:spLocks noGrp="1"/>
          </p:cNvSpPr>
          <p:nvPr>
            <p:ph type="sldNum" sz="quarter" idx="17"/>
          </p:nvPr>
        </p:nvSpPr>
        <p:spPr/>
        <p:txBody>
          <a:bodyPr/>
          <a:lstStyle/>
          <a:p>
            <a:fld id="{9BE9A201-BA3B-46DC-B831-D714434C50AF}" type="slidenum">
              <a:rPr lang="en-US" smtClean="0"/>
              <a:t>7</a:t>
            </a:fld>
            <a:endParaRPr lang="en-US"/>
          </a:p>
        </p:txBody>
      </p:sp>
    </p:spTree>
    <p:extLst>
      <p:ext uri="{BB962C8B-B14F-4D97-AF65-F5344CB8AC3E}">
        <p14:creationId xmlns:p14="http://schemas.microsoft.com/office/powerpoint/2010/main" val="354756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7782"/>
            <a:ext cx="9144000" cy="5378395"/>
          </a:xfrm>
          <a:prstGeom prst="rect">
            <a:avLst/>
          </a:prstGeom>
        </p:spPr>
        <p:txBody>
          <a:bodyPr wrap="square">
            <a:spAutoFit/>
          </a:bodyPr>
          <a:lstStyle/>
          <a:p>
            <a:pPr>
              <a:spcAft>
                <a:spcPts val="600"/>
              </a:spcAft>
            </a:pPr>
            <a:r>
              <a:rPr lang="en-US" sz="1750" dirty="0" smtClean="0"/>
              <a:t>Sheet heating, transport, clamping and forming pressure are the most important processing factors for Azdel products.  Key considerations are as follows:</a:t>
            </a:r>
          </a:p>
          <a:p>
            <a:pPr>
              <a:buFont typeface="Arial" pitchFamily="34" charset="0"/>
              <a:buChar char="•"/>
            </a:pPr>
            <a:r>
              <a:rPr lang="en-US" sz="1750" dirty="0" smtClean="0"/>
              <a:t>   Ovens equipped with infra-red heating elements (ceramic or quartz) are most common.</a:t>
            </a:r>
          </a:p>
          <a:p>
            <a:pPr>
              <a:buFont typeface="Arial" pitchFamily="34" charset="0"/>
              <a:buChar char="•"/>
            </a:pPr>
            <a:r>
              <a:rPr lang="en-US" sz="1750" dirty="0" smtClean="0"/>
              <a:t>   Independently controllable heating zones for local sheet area temperature adjustment  </a:t>
            </a:r>
          </a:p>
          <a:p>
            <a:r>
              <a:rPr lang="en-US" sz="1750" dirty="0" smtClean="0"/>
              <a:t>    are recommended.</a:t>
            </a:r>
          </a:p>
          <a:p>
            <a:pPr>
              <a:buFont typeface="Arial" pitchFamily="34" charset="0"/>
              <a:buChar char="•"/>
            </a:pPr>
            <a:r>
              <a:rPr lang="en-US" sz="1750" dirty="0" smtClean="0"/>
              <a:t>   Additional ovens can be used to increase throughput and reduce cycle time.</a:t>
            </a:r>
          </a:p>
          <a:p>
            <a:pPr>
              <a:buFont typeface="Arial" pitchFamily="34" charset="0"/>
              <a:buChar char="•"/>
            </a:pPr>
            <a:r>
              <a:rPr lang="en-US" sz="1750" dirty="0" smtClean="0"/>
              <a:t>   Heating times will vary according to oven design and  grade. Typical single- </a:t>
            </a:r>
          </a:p>
          <a:p>
            <a:r>
              <a:rPr lang="en-US" sz="1750" dirty="0" smtClean="0"/>
              <a:t>    oven heating time is 25-100 seconds, depending on zone temperature setpoints and</a:t>
            </a:r>
          </a:p>
          <a:p>
            <a:r>
              <a:rPr lang="en-US" sz="1750" dirty="0" smtClean="0"/>
              <a:t>    material grade:</a:t>
            </a:r>
          </a:p>
          <a:p>
            <a:pPr marL="800100" lvl="1" indent="-342900">
              <a:buFont typeface="Courier New" pitchFamily="49" charset="0"/>
              <a:buChar char="o"/>
            </a:pPr>
            <a:r>
              <a:rPr lang="en-US" sz="1750" dirty="0" smtClean="0"/>
              <a:t>Product weights from 600 to 1200 GSM: ~ 25-50 seconds</a:t>
            </a:r>
          </a:p>
          <a:p>
            <a:pPr marL="800100" lvl="1" indent="-342900">
              <a:spcAft>
                <a:spcPts val="600"/>
              </a:spcAft>
              <a:buFont typeface="Courier New" pitchFamily="49" charset="0"/>
              <a:buChar char="o"/>
            </a:pPr>
            <a:r>
              <a:rPr lang="en-US" sz="1750" dirty="0" smtClean="0"/>
              <a:t>Product weights from 1400 to 2000 GSM: ~ 50-100 seconds</a:t>
            </a:r>
          </a:p>
          <a:p>
            <a:r>
              <a:rPr lang="en-US" sz="1750" dirty="0" smtClean="0"/>
              <a:t>•   Preheat temperature:  ~ </a:t>
            </a:r>
            <a:r>
              <a:rPr lang="en-US" sz="1800" kern="0" dirty="0" smtClean="0">
                <a:latin typeface="Calibri" pitchFamily="34" charset="0"/>
                <a:cs typeface="Calibri" pitchFamily="34" charset="0"/>
              </a:rPr>
              <a:t>400˚F-420˚F (204˚C-215˚C). </a:t>
            </a:r>
          </a:p>
          <a:p>
            <a:pPr>
              <a:buFont typeface="Arial" pitchFamily="34" charset="0"/>
              <a:buChar char="•"/>
            </a:pPr>
            <a:r>
              <a:rPr lang="en-US" sz="1750" dirty="0" smtClean="0"/>
              <a:t>   Mold close sheet temp: ~ </a:t>
            </a:r>
            <a:r>
              <a:rPr lang="en-US" sz="1800" kern="0" dirty="0" smtClean="0">
                <a:latin typeface="Calibri" pitchFamily="34" charset="0"/>
                <a:cs typeface="Calibri" pitchFamily="34" charset="0"/>
              </a:rPr>
              <a:t>380˚F-390˚F (193˚C-199˚C).</a:t>
            </a:r>
            <a:r>
              <a:rPr lang="en-US" sz="1750" dirty="0" smtClean="0"/>
              <a:t>  </a:t>
            </a:r>
          </a:p>
          <a:p>
            <a:r>
              <a:rPr lang="en-US" sz="1750" dirty="0" smtClean="0"/>
              <a:t>•   In-process transfer: 4-sided frame, 2-sided rail, or metal-mesh </a:t>
            </a:r>
            <a:r>
              <a:rPr lang="en-US" sz="1750" dirty="0" err="1" smtClean="0"/>
              <a:t>conyeyor</a:t>
            </a:r>
            <a:r>
              <a:rPr lang="en-US" sz="1750" dirty="0" smtClean="0"/>
              <a:t>.</a:t>
            </a:r>
          </a:p>
          <a:p>
            <a:r>
              <a:rPr lang="en-US" sz="1750" dirty="0" smtClean="0"/>
              <a:t>•   Maximum transfer/“open” time (oven exit to mold close): 10-15 seconds.</a:t>
            </a:r>
          </a:p>
          <a:p>
            <a:r>
              <a:rPr lang="en-US" sz="1750" dirty="0" smtClean="0"/>
              <a:t>•   Tool temperature: t</a:t>
            </a:r>
            <a:r>
              <a:rPr lang="en-US" sz="1750" kern="0" dirty="0" smtClean="0">
                <a:latin typeface="+mj-lt"/>
                <a:cs typeface="Calibri" pitchFamily="34" charset="0"/>
              </a:rPr>
              <a:t>ypical mold temperature is 70</a:t>
            </a:r>
            <a:r>
              <a:rPr lang="en-US" sz="1600" kern="0" dirty="0" smtClean="0">
                <a:latin typeface="Calibri" pitchFamily="34" charset="0"/>
                <a:cs typeface="Calibri" pitchFamily="34" charset="0"/>
              </a:rPr>
              <a:t>˚</a:t>
            </a:r>
            <a:r>
              <a:rPr lang="en-US" sz="1750" kern="0" dirty="0" smtClean="0">
                <a:latin typeface="+mj-lt"/>
                <a:cs typeface="Calibri" pitchFamily="34" charset="0"/>
              </a:rPr>
              <a:t>F (21</a:t>
            </a:r>
            <a:r>
              <a:rPr lang="en-US" sz="1600" kern="0" dirty="0" smtClean="0">
                <a:latin typeface="Calibri" pitchFamily="34" charset="0"/>
                <a:cs typeface="Calibri" pitchFamily="34" charset="0"/>
              </a:rPr>
              <a:t>˚</a:t>
            </a:r>
            <a:r>
              <a:rPr lang="en-US" sz="1750" kern="0" dirty="0" smtClean="0">
                <a:latin typeface="+mj-lt"/>
                <a:cs typeface="Calibri" pitchFamily="34" charset="0"/>
              </a:rPr>
              <a:t>C) up to 120</a:t>
            </a:r>
            <a:r>
              <a:rPr lang="en-US" sz="1600" kern="0" dirty="0" smtClean="0">
                <a:latin typeface="Calibri" pitchFamily="34" charset="0"/>
                <a:cs typeface="Calibri" pitchFamily="34" charset="0"/>
              </a:rPr>
              <a:t>˚</a:t>
            </a:r>
            <a:r>
              <a:rPr lang="en-US" sz="1750" kern="0" dirty="0" smtClean="0">
                <a:latin typeface="+mj-lt"/>
                <a:cs typeface="Calibri" pitchFamily="34" charset="0"/>
              </a:rPr>
              <a:t>F (49</a:t>
            </a:r>
            <a:r>
              <a:rPr lang="en-US" sz="1600" kern="0" dirty="0" smtClean="0">
                <a:latin typeface="Calibri" pitchFamily="34" charset="0"/>
                <a:cs typeface="Calibri" pitchFamily="34" charset="0"/>
              </a:rPr>
              <a:t>˚</a:t>
            </a:r>
            <a:r>
              <a:rPr lang="en-US" sz="1750" kern="0" dirty="0" smtClean="0">
                <a:latin typeface="+mj-lt"/>
                <a:cs typeface="Calibri" pitchFamily="34" charset="0"/>
              </a:rPr>
              <a:t>C).  80</a:t>
            </a:r>
            <a:r>
              <a:rPr lang="en-US" sz="1600" kern="0" dirty="0" smtClean="0">
                <a:latin typeface="Calibri" pitchFamily="34" charset="0"/>
                <a:cs typeface="Calibri" pitchFamily="34" charset="0"/>
              </a:rPr>
              <a:t>˚</a:t>
            </a:r>
            <a:r>
              <a:rPr lang="en-US" sz="1750" kern="0" dirty="0" smtClean="0">
                <a:latin typeface="+mj-lt"/>
                <a:cs typeface="Calibri" pitchFamily="34" charset="0"/>
              </a:rPr>
              <a:t>F is</a:t>
            </a:r>
          </a:p>
          <a:p>
            <a:r>
              <a:rPr lang="en-US" sz="1750" kern="0" dirty="0" smtClean="0">
                <a:latin typeface="+mj-lt"/>
                <a:cs typeface="Calibri" pitchFamily="34" charset="0"/>
              </a:rPr>
              <a:t>     the most typical.</a:t>
            </a:r>
            <a:endParaRPr lang="en-US" sz="1750" dirty="0" smtClean="0">
              <a:latin typeface="+mj-lt"/>
            </a:endParaRPr>
          </a:p>
          <a:p>
            <a:r>
              <a:rPr lang="en-US" sz="1750" dirty="0" smtClean="0"/>
              <a:t>•   Sheet clamping and tension: 4-sided and adjustable</a:t>
            </a:r>
          </a:p>
          <a:p>
            <a:r>
              <a:rPr lang="en-US" sz="1750" dirty="0" smtClean="0"/>
              <a:t>•   Residence (dwell) time for pressing : ~ 20-50 seconds</a:t>
            </a:r>
          </a:p>
        </p:txBody>
      </p:sp>
      <p:sp>
        <p:nvSpPr>
          <p:cNvPr id="4" name="Text Placeholder 3"/>
          <p:cNvSpPr>
            <a:spLocks noGrp="1"/>
          </p:cNvSpPr>
          <p:nvPr>
            <p:ph type="body" sz="quarter" idx="14"/>
          </p:nvPr>
        </p:nvSpPr>
        <p:spPr>
          <a:xfrm>
            <a:off x="1" y="179307"/>
            <a:ext cx="6857999" cy="498475"/>
          </a:xfrm>
        </p:spPr>
        <p:txBody>
          <a:bodyPr>
            <a:normAutofit fontScale="77500" lnSpcReduction="20000"/>
          </a:bodyPr>
          <a:lstStyle/>
          <a:p>
            <a:r>
              <a:rPr lang="en-US" dirty="0" smtClean="0"/>
              <a:t>General Processing &amp; Forming Characteristics</a:t>
            </a:r>
            <a:endParaRPr lang="en-US" dirty="0"/>
          </a:p>
        </p:txBody>
      </p:sp>
      <p:sp>
        <p:nvSpPr>
          <p:cNvPr id="2" name="Slide Number Placeholder 1"/>
          <p:cNvSpPr>
            <a:spLocks noGrp="1"/>
          </p:cNvSpPr>
          <p:nvPr>
            <p:ph type="sldNum" sz="quarter" idx="17"/>
          </p:nvPr>
        </p:nvSpPr>
        <p:spPr/>
        <p:txBody>
          <a:bodyPr/>
          <a:lstStyle/>
          <a:p>
            <a:fld id="{9BE9A201-BA3B-46DC-B831-D714434C50AF}" type="slidenum">
              <a:rPr lang="en-US" smtClean="0"/>
              <a:t>8</a:t>
            </a:fld>
            <a:endParaRPr lang="en-US"/>
          </a:p>
        </p:txBody>
      </p:sp>
    </p:spTree>
    <p:extLst>
      <p:ext uri="{BB962C8B-B14F-4D97-AF65-F5344CB8AC3E}">
        <p14:creationId xmlns:p14="http://schemas.microsoft.com/office/powerpoint/2010/main" val="171624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34188"/>
            <a:ext cx="9144000" cy="1631216"/>
          </a:xfrm>
          <a:prstGeom prst="rect">
            <a:avLst/>
          </a:prstGeom>
        </p:spPr>
        <p:txBody>
          <a:bodyPr wrap="square">
            <a:spAutoFit/>
          </a:bodyPr>
          <a:lstStyle/>
          <a:p>
            <a:pPr marL="347472" indent="-347472">
              <a:defRPr/>
            </a:pPr>
            <a:r>
              <a:rPr lang="en-US" sz="2000" dirty="0" smtClean="0"/>
              <a:t>Azdel material is thermoplastic-based, but the composition of films and scrims used in combination will affect the choice of adhesive. The use of different types of adhesives is highly dependent upon the substrates being bonded.  Therefore, please refer to an adhesive supplier for recommendations of appropriate products.  Some examples are displayed below.</a:t>
            </a:r>
          </a:p>
        </p:txBody>
      </p:sp>
      <p:sp>
        <p:nvSpPr>
          <p:cNvPr id="5" name="Rectangle 4"/>
          <p:cNvSpPr/>
          <p:nvPr/>
        </p:nvSpPr>
        <p:spPr>
          <a:xfrm>
            <a:off x="762000" y="2562988"/>
            <a:ext cx="3200400" cy="1600438"/>
          </a:xfrm>
          <a:prstGeom prst="rect">
            <a:avLst/>
          </a:prstGeom>
        </p:spPr>
        <p:txBody>
          <a:bodyPr wrap="square">
            <a:spAutoFit/>
          </a:bodyPr>
          <a:lstStyle/>
          <a:p>
            <a:r>
              <a:rPr lang="en-US" sz="1400" b="1" dirty="0" err="1" smtClean="0"/>
              <a:t>Bostik</a:t>
            </a:r>
            <a:endParaRPr lang="en-US" sz="1400" b="1" dirty="0" smtClean="0"/>
          </a:p>
          <a:p>
            <a:r>
              <a:rPr lang="en-US" sz="1400" dirty="0" smtClean="0"/>
              <a:t>Automotive &amp; Industrial Div.</a:t>
            </a:r>
          </a:p>
          <a:p>
            <a:r>
              <a:rPr lang="en-US" sz="1400" dirty="0" smtClean="0"/>
              <a:t>211 Boston Street</a:t>
            </a:r>
          </a:p>
          <a:p>
            <a:r>
              <a:rPr lang="en-US" sz="1400" dirty="0" smtClean="0"/>
              <a:t>Middleton, MA 01949</a:t>
            </a:r>
          </a:p>
          <a:p>
            <a:r>
              <a:rPr lang="en-US" sz="1400" dirty="0" smtClean="0"/>
              <a:t>Tel: (888) 333 6630</a:t>
            </a:r>
          </a:p>
          <a:p>
            <a:r>
              <a:rPr lang="en-US" sz="1400" dirty="0" smtClean="0"/>
              <a:t>Fax: (978) 750-7319</a:t>
            </a:r>
          </a:p>
          <a:p>
            <a:r>
              <a:rPr lang="en-US" sz="1400" dirty="0" smtClean="0"/>
              <a:t>URL: www.bostik.com</a:t>
            </a:r>
            <a:endParaRPr lang="en-US" sz="1400" dirty="0"/>
          </a:p>
        </p:txBody>
      </p:sp>
      <p:sp>
        <p:nvSpPr>
          <p:cNvPr id="6" name="Rectangle 5"/>
          <p:cNvSpPr/>
          <p:nvPr/>
        </p:nvSpPr>
        <p:spPr>
          <a:xfrm>
            <a:off x="3886200" y="2562988"/>
            <a:ext cx="3276600" cy="1384995"/>
          </a:xfrm>
          <a:prstGeom prst="rect">
            <a:avLst/>
          </a:prstGeom>
        </p:spPr>
        <p:txBody>
          <a:bodyPr wrap="square">
            <a:spAutoFit/>
          </a:bodyPr>
          <a:lstStyle/>
          <a:p>
            <a:r>
              <a:rPr lang="en-US" sz="1400" b="1" dirty="0" smtClean="0"/>
              <a:t>3M</a:t>
            </a:r>
          </a:p>
          <a:p>
            <a:r>
              <a:rPr lang="en-US" sz="1400" dirty="0" smtClean="0"/>
              <a:t>Bonding Systems Division</a:t>
            </a:r>
          </a:p>
          <a:p>
            <a:r>
              <a:rPr lang="en-US" sz="1400" dirty="0" smtClean="0"/>
              <a:t>3M Center, Bldg. 220-7E-01</a:t>
            </a:r>
          </a:p>
          <a:p>
            <a:r>
              <a:rPr lang="en-US" sz="1400" dirty="0" smtClean="0"/>
              <a:t>St. Paul, MN 55144-1000</a:t>
            </a:r>
          </a:p>
          <a:p>
            <a:r>
              <a:rPr lang="en-US" sz="1400" dirty="0" smtClean="0"/>
              <a:t>Tel: (800) 362-3550</a:t>
            </a:r>
          </a:p>
          <a:p>
            <a:r>
              <a:rPr lang="en-US" sz="1400" dirty="0" smtClean="0"/>
              <a:t>URL: www.3M.com</a:t>
            </a:r>
            <a:endParaRPr lang="en-US" sz="1400" dirty="0"/>
          </a:p>
        </p:txBody>
      </p:sp>
      <p:sp>
        <p:nvSpPr>
          <p:cNvPr id="7" name="Rectangle 6"/>
          <p:cNvSpPr/>
          <p:nvPr/>
        </p:nvSpPr>
        <p:spPr>
          <a:xfrm>
            <a:off x="762000" y="4391788"/>
            <a:ext cx="2819400" cy="1384995"/>
          </a:xfrm>
          <a:prstGeom prst="rect">
            <a:avLst/>
          </a:prstGeom>
        </p:spPr>
        <p:txBody>
          <a:bodyPr wrap="square">
            <a:spAutoFit/>
          </a:bodyPr>
          <a:lstStyle/>
          <a:p>
            <a:r>
              <a:rPr lang="en-US" sz="1400" b="1" dirty="0" err="1" smtClean="0"/>
              <a:t>Loctite</a:t>
            </a:r>
            <a:r>
              <a:rPr lang="en-US" sz="1400" b="1" dirty="0" smtClean="0"/>
              <a:t> Corporation</a:t>
            </a:r>
          </a:p>
          <a:p>
            <a:r>
              <a:rPr lang="en-US" sz="1400" dirty="0" smtClean="0"/>
              <a:t>1001 Trout Brook Crossing</a:t>
            </a:r>
          </a:p>
          <a:p>
            <a:r>
              <a:rPr lang="en-US" sz="1400" dirty="0" smtClean="0"/>
              <a:t>Rocky Hill, CT 06067</a:t>
            </a:r>
          </a:p>
          <a:p>
            <a:r>
              <a:rPr lang="en-US" sz="1400" dirty="0" smtClean="0"/>
              <a:t>Tel: (860) 571-5100</a:t>
            </a:r>
          </a:p>
          <a:p>
            <a:r>
              <a:rPr lang="en-US" sz="1400" dirty="0" smtClean="0"/>
              <a:t>Fax: (860) 571-5465</a:t>
            </a:r>
          </a:p>
          <a:p>
            <a:r>
              <a:rPr lang="en-US" sz="1400" dirty="0" smtClean="0"/>
              <a:t>URL: www.loctite.com</a:t>
            </a:r>
            <a:endParaRPr lang="en-US" sz="1400" dirty="0"/>
          </a:p>
        </p:txBody>
      </p:sp>
      <p:sp>
        <p:nvSpPr>
          <p:cNvPr id="2" name="Text Placeholder 1"/>
          <p:cNvSpPr>
            <a:spLocks noGrp="1"/>
          </p:cNvSpPr>
          <p:nvPr>
            <p:ph type="body" sz="quarter" idx="14"/>
          </p:nvPr>
        </p:nvSpPr>
        <p:spPr/>
        <p:txBody>
          <a:bodyPr/>
          <a:lstStyle/>
          <a:p>
            <a:r>
              <a:rPr lang="en-US" dirty="0" smtClean="0"/>
              <a:t>Adhesive Bonding</a:t>
            </a:r>
            <a:endParaRPr lang="en-US" dirty="0"/>
          </a:p>
        </p:txBody>
      </p:sp>
      <p:sp>
        <p:nvSpPr>
          <p:cNvPr id="4" name="Slide Number Placeholder 3"/>
          <p:cNvSpPr>
            <a:spLocks noGrp="1"/>
          </p:cNvSpPr>
          <p:nvPr>
            <p:ph type="sldNum" sz="quarter" idx="17"/>
          </p:nvPr>
        </p:nvSpPr>
        <p:spPr/>
        <p:txBody>
          <a:bodyPr/>
          <a:lstStyle/>
          <a:p>
            <a:fld id="{9BE9A201-BA3B-46DC-B831-D714434C50AF}" type="slidenum">
              <a:rPr lang="en-US" smtClean="0"/>
              <a:t>9</a:t>
            </a:fld>
            <a:endParaRPr lang="en-US"/>
          </a:p>
        </p:txBody>
      </p:sp>
    </p:spTree>
    <p:extLst>
      <p:ext uri="{BB962C8B-B14F-4D97-AF65-F5344CB8AC3E}">
        <p14:creationId xmlns:p14="http://schemas.microsoft.com/office/powerpoint/2010/main" val="1300125968"/>
      </p:ext>
    </p:extLst>
  </p:cSld>
  <p:clrMapOvr>
    <a:masterClrMapping/>
  </p:clrMapOvr>
</p:sld>
</file>

<file path=ppt/theme/theme1.xml><?xml version="1.0" encoding="utf-8"?>
<a:theme xmlns:a="http://schemas.openxmlformats.org/drawingml/2006/main" name="new 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85BB8D53-626C-4BCD-9D41-4586CD91DBB0}" vid="{11768D0E-C32F-4F20-A8DC-54001D80D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AzdelTemplateStandard</Template>
  <TotalTime>7345</TotalTime>
  <Words>5430</Words>
  <Application>Microsoft Office PowerPoint</Application>
  <PresentationFormat>On-screen Show (4:3)</PresentationFormat>
  <Paragraphs>545</Paragraphs>
  <Slides>61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Hanwha L</vt:lpstr>
      <vt:lpstr>Hanwha R</vt:lpstr>
      <vt:lpstr>hanwhaGothic L</vt:lpstr>
      <vt:lpstr>맑은 고딕</vt:lpstr>
      <vt:lpstr>Arial</vt:lpstr>
      <vt:lpstr>Calibri</vt:lpstr>
      <vt:lpstr>Courier New</vt:lpstr>
      <vt:lpstr>Symbol</vt:lpstr>
      <vt:lpstr>Times New Roman</vt:lpstr>
      <vt:lpstr>Wingdings</vt:lpstr>
      <vt:lpstr>new theme2</vt:lpstr>
      <vt:lpstr>Process &amp; Troubleshooting Guidelines</vt:lpstr>
      <vt:lpstr>PowerPoint Presentation</vt:lpstr>
      <vt:lpstr>PowerPoint Presentation</vt:lpstr>
      <vt:lpstr>PowerPoint Presentation</vt:lpstr>
      <vt:lpstr>Process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Troubleshooting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Kyle</dc:creator>
  <cp:lastModifiedBy>Shaw, Kyle</cp:lastModifiedBy>
  <cp:revision>101</cp:revision>
  <dcterms:created xsi:type="dcterms:W3CDTF">2023-05-10T19:36:46Z</dcterms:created>
  <dcterms:modified xsi:type="dcterms:W3CDTF">2023-06-07T15:26:35Z</dcterms:modified>
</cp:coreProperties>
</file>